
<file path=[Content_Types].xml><?xml version="1.0" encoding="utf-8"?>
<Types xmlns="http://schemas.openxmlformats.org/package/2006/content-types">
  <Default Extension="bin" ContentType="application/vnd.openxmlformats-officedocument.presentationml.printerSettings"/>
  <Override PartName="/ppt/notesSlides/notesSlide24.xml" ContentType="application/vnd.openxmlformats-officedocument.presentationml.notesSlide+xml"/>
  <Override PartName="/ppt/slides/slide14.xml" ContentType="application/vnd.openxmlformats-officedocument.presentationml.slide+xml"/>
  <Default Extension="rels" ContentType="application/vnd.openxmlformats-package.relationships+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notesSlides/notesSlide31.xml" ContentType="application/vnd.openxmlformats-officedocument.presentationml.notesSlide+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slides/slide37.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notesSlides/notesSlide30.xml" ContentType="application/vnd.openxmlformats-officedocument.presentationml.notesSlide+xml"/>
  <Override PartName="/ppt/slides/slide27.xml" ContentType="application/vnd.openxmlformats-officedocument.presentationml.slide+xml"/>
  <Override PartName="/ppt/notesSlides/notesSlide29.xml" ContentType="application/vnd.openxmlformats-officedocument.presentationml.notesSlide+xml"/>
  <Override PartName="/ppt/slides/slide20.xml" ContentType="application/vnd.openxmlformats-officedocument.presentationml.slide+xml"/>
  <Override PartName="/ppt/slides/slide36.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notesSlides/notesSlide38.xml" ContentType="application/vnd.openxmlformats-officedocument.presentationml.notes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26.xml" ContentType="application/vnd.openxmlformats-officedocument.presentationml.slide+xml"/>
  <Override PartName="/ppt/notesSlides/notesSlide28.xml" ContentType="application/vnd.openxmlformats-officedocument.presentationml.notesSlide+xml"/>
  <Override PartName="/ppt/slides/slide35.xml" ContentType="application/vnd.openxmlformats-officedocument.presentationml.slide+xml"/>
  <Override PartName="/ppt/notesSlides/notesSlide21.xml" ContentType="application/vnd.openxmlformats-officedocument.presentationml.notesSlide+xml"/>
  <Override PartName="/ppt/slides/slide3.xml" ContentType="application/vnd.openxmlformats-officedocument.presentationml.slide+xml"/>
  <Override PartName="/ppt/notesSlides/notesSlide37.xml" ContentType="application/vnd.openxmlformats-officedocument.presentationml.notes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35.xml" ContentType="application/vnd.openxmlformats-officedocument.presentationml.notesSlide+xml"/>
  <Override PartName="/ppt/notesSlides/notesSlide5.xml" ContentType="application/vnd.openxmlformats-officedocument.presentationml.notesSlide+xml"/>
  <Override PartName="/ppt/slides/slide42.xml" ContentType="application/vnd.openxmlformats-officedocument.presentationml.slide+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notesSlides/notesSlide36.xml" ContentType="application/vnd.openxmlformats-officedocument.presentationml.notes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34.xml" ContentType="application/vnd.openxmlformats-officedocument.presentationml.notesSlide+xml"/>
  <Override PartName="/ppt/notesSlides/notesSlide4.xml" ContentType="application/vnd.openxmlformats-officedocument.presentationml.notesSlide+xml"/>
  <Override PartName="/ppt/slides/slide41.xml" ContentType="application/vnd.openxmlformats-officedocument.presentationml.slide+xml"/>
  <Override PartName="/ppt/slides/slide24.xml" ContentType="application/vnd.openxmlformats-officedocument.presentationml.slide+xml"/>
  <Override PartName="/ppt/notesSlides/notesSlide10.xml" ContentType="application/vnd.openxmlformats-officedocument.presentationml.notesSlide+xml"/>
  <Override PartName="/ppt/notesSlides/notesSlide26.xml" ContentType="application/vnd.openxmlformats-officedocument.presentationml.notesSlide+xml"/>
  <Override PartName="/ppt/slides/slide8.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3.xml" ContentType="application/vnd.openxmlformats-officedocument.presentationml.notesSlide+xml"/>
  <Override PartName="/ppt/notesSlides/notesSlide3.xml" ContentType="application/vnd.openxmlformats-officedocument.presentationml.notesSlide+xml"/>
  <Override PartName="/ppt/slides/slide40.xml" ContentType="application/vnd.openxmlformats-officedocument.presentationml.slide+xml"/>
  <Override PartName="/ppt/theme/theme2.xml" ContentType="application/vnd.openxmlformats-officedocument.theme+xml"/>
  <Override PartName="/ppt/slideLayouts/slideLayout11.xml" ContentType="application/vnd.openxmlformats-officedocument.presentationml.slideLayout+xml"/>
  <Override PartName="/ppt/slides/slide39.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notesSlides/notesSlide25.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17.xml" ContentType="application/vnd.openxmlformats-officedocument.presentationml.notesSlide+xml"/>
  <Override PartName="/ppt/notesSlides/notesSlide32.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31.xml" ContentType="application/vnd.openxmlformats-officedocument.presentationml.slide+xml"/>
  <Default Extension="pdf" ContentType="application/pd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44"/>
  </p:notesMasterIdLst>
  <p:sldIdLst>
    <p:sldId id="319" r:id="rId2"/>
    <p:sldId id="351" r:id="rId3"/>
    <p:sldId id="321" r:id="rId4"/>
    <p:sldId id="322" r:id="rId5"/>
    <p:sldId id="325" r:id="rId6"/>
    <p:sldId id="326" r:id="rId7"/>
    <p:sldId id="327" r:id="rId8"/>
    <p:sldId id="328" r:id="rId9"/>
    <p:sldId id="329" r:id="rId10"/>
    <p:sldId id="274" r:id="rId11"/>
    <p:sldId id="331" r:id="rId12"/>
    <p:sldId id="332" r:id="rId13"/>
    <p:sldId id="333" r:id="rId14"/>
    <p:sldId id="334" r:id="rId15"/>
    <p:sldId id="335" r:id="rId16"/>
    <p:sldId id="323" r:id="rId17"/>
    <p:sldId id="324" r:id="rId18"/>
    <p:sldId id="336" r:id="rId19"/>
    <p:sldId id="337" r:id="rId20"/>
    <p:sldId id="338" r:id="rId21"/>
    <p:sldId id="339" r:id="rId22"/>
    <p:sldId id="340" r:id="rId23"/>
    <p:sldId id="341" r:id="rId24"/>
    <p:sldId id="267" r:id="rId25"/>
    <p:sldId id="265" r:id="rId26"/>
    <p:sldId id="316" r:id="rId27"/>
    <p:sldId id="342" r:id="rId28"/>
    <p:sldId id="343" r:id="rId29"/>
    <p:sldId id="301" r:id="rId30"/>
    <p:sldId id="344" r:id="rId31"/>
    <p:sldId id="345" r:id="rId32"/>
    <p:sldId id="346" r:id="rId33"/>
    <p:sldId id="347" r:id="rId34"/>
    <p:sldId id="348" r:id="rId35"/>
    <p:sldId id="313" r:id="rId36"/>
    <p:sldId id="314" r:id="rId37"/>
    <p:sldId id="349" r:id="rId38"/>
    <p:sldId id="350" r:id="rId39"/>
    <p:sldId id="304" r:id="rId40"/>
    <p:sldId id="275" r:id="rId41"/>
    <p:sldId id="307" r:id="rId42"/>
    <p:sldId id="264"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DDDADB"/>
    <a:srgbClr val="DDD7CD"/>
    <a:srgbClr val="6998C6"/>
    <a:srgbClr val="35B6B7"/>
    <a:srgbClr val="2B91FF"/>
    <a:srgbClr val="BACBD6"/>
    <a:srgbClr val="39ACD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66307" autoAdjust="0"/>
  </p:normalViewPr>
  <p:slideViewPr>
    <p:cSldViewPr snapToGrid="0">
      <p:cViewPr>
        <p:scale>
          <a:sx n="100" d="100"/>
          <a:sy n="100" d="100"/>
        </p:scale>
        <p:origin x="-1920" y="-8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39F490-3760-6D4F-8977-2EDF3B9A26B9}" type="datetimeFigureOut">
              <a:rPr lang="en-US" smtClean="0"/>
              <a:pPr/>
              <a:t>3/17/16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31EC25-454F-0547-BC7F-78AD2D68506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Hello! </a:t>
            </a:r>
          </a:p>
          <a:p>
            <a:r>
              <a:rPr lang="en-US" dirty="0" smtClean="0"/>
              <a:t>Thank</a:t>
            </a:r>
            <a:r>
              <a:rPr lang="en-US" baseline="0" dirty="0" smtClean="0"/>
              <a:t> you Stephanie for the kind introduction. I have had a great time so far getting to know Library faculty and staff, and I look forward to talking to more of you after this presentation.</a:t>
            </a:r>
          </a:p>
          <a:p>
            <a:endParaRPr lang="en-US" baseline="0" dirty="0" smtClean="0"/>
          </a:p>
          <a:p>
            <a:r>
              <a:rPr lang="en-US" baseline="0" dirty="0" smtClean="0"/>
              <a:t>As Stephanie said, I am about to finish my PhD training. </a:t>
            </a:r>
          </a:p>
          <a:p>
            <a:r>
              <a:rPr lang="en-US" baseline="0" dirty="0" smtClean="0"/>
              <a:t>wide variety of experiences at the </a:t>
            </a:r>
            <a:r>
              <a:rPr lang="en-US" baseline="0" dirty="0" smtClean="0"/>
              <a:t>bench including work collecting and analyzing many types of data</a:t>
            </a:r>
          </a:p>
          <a:p>
            <a:r>
              <a:rPr lang="en-US" baseline="0" dirty="0" smtClean="0"/>
              <a:t>from high volume EM,</a:t>
            </a:r>
            <a:r>
              <a:rPr lang="en-US" baseline="0" dirty="0" smtClean="0"/>
              <a:t> to </a:t>
            </a:r>
            <a:r>
              <a:rPr lang="en-US" baseline="0" dirty="0" err="1" smtClean="0"/>
              <a:t>superresolution</a:t>
            </a:r>
            <a:r>
              <a:rPr lang="en-US" baseline="0" dirty="0" smtClean="0"/>
              <a:t> microscopy, molecular </a:t>
            </a:r>
            <a:r>
              <a:rPr lang="en-US" baseline="0" dirty="0" smtClean="0"/>
              <a:t>biology, genetics, proteomics, and studying neural circuitry </a:t>
            </a:r>
          </a:p>
          <a:p>
            <a:r>
              <a:rPr lang="en-US" baseline="0" dirty="0" smtClean="0"/>
              <a:t>I’ve dealt analysis of protein </a:t>
            </a:r>
            <a:r>
              <a:rPr lang="en-US" baseline="0" dirty="0" smtClean="0"/>
              <a:t>expression and gene expression</a:t>
            </a:r>
          </a:p>
          <a:p>
            <a:endParaRPr lang="en-US" baseline="0" dirty="0" smtClean="0"/>
          </a:p>
          <a:p>
            <a:r>
              <a:rPr lang="en-US" baseline="0" dirty="0" smtClean="0"/>
              <a:t>My background helps me to understand the specific needs and challenges </a:t>
            </a:r>
            <a:r>
              <a:rPr lang="en-US" baseline="0" dirty="0" smtClean="0"/>
              <a:t>of both </a:t>
            </a:r>
            <a:r>
              <a:rPr lang="en-US" baseline="0" dirty="0" smtClean="0"/>
              <a:t>small and large data sets. </a:t>
            </a:r>
          </a:p>
          <a:p>
            <a:endParaRPr lang="en-US" baseline="0" dirty="0" smtClean="0"/>
          </a:p>
          <a:p>
            <a:r>
              <a:rPr lang="en-US" baseline="0" dirty="0" smtClean="0"/>
              <a:t>But why am I here today? Throughout my training I have always worked to advance science through collaboration, building relationships, discussion of big picture issues in </a:t>
            </a:r>
            <a:r>
              <a:rPr lang="en-US" baseline="0" dirty="0" smtClean="0"/>
              <a:t>research </a:t>
            </a:r>
            <a:r>
              <a:rPr lang="en-US" baseline="0" dirty="0" smtClean="0"/>
              <a:t>and policy at the institutional level</a:t>
            </a:r>
            <a:r>
              <a:rPr lang="en-US" baseline="0" dirty="0" smtClean="0"/>
              <a:t>.</a:t>
            </a:r>
          </a:p>
          <a:p>
            <a:r>
              <a:rPr lang="en-US" baseline="0" dirty="0" smtClean="0"/>
              <a:t>Libraries are shaping and advancing practice of science and polices that affect researcher at institutions across the country, and this is the work I want to be involved in so I am thrilled to get the chance to talk to you today </a:t>
            </a:r>
            <a:r>
              <a:rPr lang="en-US" baseline="0" dirty="0" smtClean="0"/>
              <a:t> </a:t>
            </a:r>
          </a:p>
          <a:p>
            <a:endParaRPr lang="en-US" baseline="0" dirty="0" smtClean="0"/>
          </a:p>
          <a:p>
            <a:r>
              <a:rPr lang="en-US" baseline="0" dirty="0" smtClean="0"/>
              <a:t>about </a:t>
            </a:r>
            <a:r>
              <a:rPr lang="en-US" baseline="0" dirty="0" smtClean="0"/>
              <a:t>Basic Sciences Liaison </a:t>
            </a:r>
            <a:r>
              <a:rPr lang="en-US" baseline="0" dirty="0" err="1" smtClean="0"/>
              <a:t>liaisonship</a:t>
            </a:r>
            <a:r>
              <a:rPr lang="en-US" baseline="0" dirty="0" smtClean="0"/>
              <a:t> and research data management services </a:t>
            </a:r>
          </a:p>
          <a:p>
            <a:endParaRPr lang="en-US" baseline="0" dirty="0" smtClean="0"/>
          </a:p>
          <a:p>
            <a:r>
              <a:rPr lang="en-US" baseline="0" dirty="0" smtClean="0"/>
              <a:t>opportunities and challenges that are specific to Academic Health Sciences campus. </a:t>
            </a:r>
          </a:p>
          <a:p>
            <a:endParaRPr lang="en-US" baseline="0" dirty="0" smtClean="0"/>
          </a:p>
          <a:p>
            <a:r>
              <a:rPr lang="en-US" baseline="0" dirty="0" smtClean="0"/>
              <a:t> I’ve titled the talk “Building data-centric relationships with Research Scientists” because effective liaison services – and the reach of library data management services - are both dependent on building and maintaining quality relationships with researchers.</a:t>
            </a:r>
          </a:p>
          <a:p>
            <a:endParaRPr lang="en-US" baseline="0" dirty="0" smtClean="0"/>
          </a:p>
          <a:p>
            <a:r>
              <a:rPr lang="en-US" baseline="0" dirty="0" smtClean="0"/>
              <a:t>DON’T TALK TOO FAST</a:t>
            </a:r>
            <a:endParaRPr lang="en-US" dirty="0" smtClean="0"/>
          </a:p>
          <a:p>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DO IT FAST</a:t>
            </a:r>
          </a:p>
          <a:p>
            <a:endParaRPr lang="en-US" dirty="0" smtClean="0"/>
          </a:p>
          <a:p>
            <a:r>
              <a:rPr lang="en-US" dirty="0" smtClean="0"/>
              <a:t>I inhabit</a:t>
            </a:r>
            <a:r>
              <a:rPr lang="en-US" baseline="0" dirty="0" smtClean="0"/>
              <a:t> the Research and data life cycle right now</a:t>
            </a:r>
          </a:p>
          <a:p>
            <a:endParaRPr lang="en-US" baseline="0" dirty="0" smtClean="0"/>
          </a:p>
          <a:p>
            <a:r>
              <a:rPr lang="en-US" baseline="0" dirty="0" smtClean="0"/>
              <a:t>Traditionally, we have seen research as a linear process ending in planning to publication, but that’s over. It’s a cycle. </a:t>
            </a:r>
          </a:p>
          <a:p>
            <a:endParaRPr lang="en-US" baseline="0" dirty="0" smtClean="0"/>
          </a:p>
          <a:p>
            <a:r>
              <a:rPr lang="en-US" baseline="0" dirty="0" smtClean="0"/>
              <a:t>Data is reused and shared now. Repositories are required, increased data transparency is required. </a:t>
            </a:r>
          </a:p>
          <a:p>
            <a:endParaRPr lang="en-US" baseline="0" dirty="0" smtClean="0"/>
          </a:p>
          <a:p>
            <a:r>
              <a:rPr lang="en-US" baseline="0" dirty="0" smtClean="0"/>
              <a:t>Researchers need our help - so there is tremendous opportunity to embed library resources at each step here. </a:t>
            </a:r>
          </a:p>
          <a:p>
            <a:endParaRPr lang="en-US" baseline="0" dirty="0" smtClean="0"/>
          </a:p>
          <a:p>
            <a:r>
              <a:rPr lang="en-US" b="1" baseline="0" dirty="0" smtClean="0"/>
              <a:t>BUT- you’ve got to be willing to meet researchers where they are – and the relationship needs to be established so they realize the value of collaborating with us. </a:t>
            </a:r>
          </a:p>
          <a:p>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 IT FAST</a:t>
            </a:r>
          </a:p>
          <a:p>
            <a:endParaRPr lang="en-US" dirty="0" smtClean="0"/>
          </a:p>
          <a:p>
            <a:r>
              <a:rPr lang="en-US" dirty="0" smtClean="0"/>
              <a:t>Step 1: project conception</a:t>
            </a:r>
            <a:r>
              <a:rPr lang="en-US" baseline="0" dirty="0" smtClean="0"/>
              <a:t> – this can be formal (as in a grant proposal and formal data management plan) or informal (hey, I want to do a pilot experiment on that new microscope) </a:t>
            </a:r>
          </a:p>
          <a:p>
            <a:endParaRPr lang="en-US" baseline="0" dirty="0" smtClean="0"/>
          </a:p>
          <a:p>
            <a:r>
              <a:rPr lang="en-US" baseline="0" dirty="0" smtClean="0"/>
              <a:t>For the formal, that’s an easy opportunity to provide in person support and materials. </a:t>
            </a:r>
          </a:p>
          <a:p>
            <a:endParaRPr lang="en-US" baseline="0" dirty="0" smtClean="0"/>
          </a:p>
          <a:p>
            <a:r>
              <a:rPr lang="en-US" baseline="0" dirty="0" smtClean="0"/>
              <a:t>For the informal, well, what if that new microscope is part of a core that requires or encourages a data management and storage plan for new users – rather than deleting our file every two weeks</a:t>
            </a:r>
          </a:p>
          <a:p>
            <a:r>
              <a:rPr lang="en-US" baseline="0" dirty="0" smtClean="0"/>
              <a:t>Getting the informal project conception conversation going is a critical area for growth here at OHHU. With good relationships in place, we can be approachable and relevant at this critical initiation step.</a:t>
            </a:r>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Startup:</a:t>
            </a:r>
          </a:p>
          <a:p>
            <a:r>
              <a:rPr lang="en-US" dirty="0" smtClean="0"/>
              <a:t>When the researcher starts</a:t>
            </a:r>
            <a:r>
              <a:rPr lang="en-US" baseline="0" dirty="0" smtClean="0"/>
              <a:t> a</a:t>
            </a:r>
            <a:r>
              <a:rPr lang="en-US" dirty="0" smtClean="0"/>
              <a:t> project, things often don’t</a:t>
            </a:r>
            <a:r>
              <a:rPr lang="en-US" baseline="0" dirty="0" smtClean="0"/>
              <a:t> process exactly on plan. </a:t>
            </a:r>
          </a:p>
          <a:p>
            <a:endParaRPr lang="en-US" baseline="0" dirty="0" smtClean="0"/>
          </a:p>
          <a:p>
            <a:r>
              <a:rPr lang="en-US" baseline="0" dirty="0" smtClean="0"/>
              <a:t>There’s an old joke: That’s why they call it RE-search, do it again.</a:t>
            </a:r>
          </a:p>
          <a:p>
            <a:endParaRPr lang="en-US" baseline="0" dirty="0" smtClean="0"/>
          </a:p>
          <a:p>
            <a:r>
              <a:rPr lang="en-US" baseline="0" dirty="0" smtClean="0"/>
              <a:t>During the initiation and troubleshooting phase of a project, the Library liaison can nimbly respond to the to the needs of the researcher as the type of data collected may change, or the scale of the data changes, or the project makes an unexpected pivot into data discovery</a:t>
            </a:r>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This is where the RDM librarian can really connect researcher to best practices</a:t>
            </a:r>
          </a:p>
          <a:p>
            <a:endParaRPr lang="en-US" dirty="0" smtClean="0"/>
          </a:p>
          <a:p>
            <a:r>
              <a:rPr lang="en-US" dirty="0" smtClean="0"/>
              <a:t>		But you’ll never see the inside of the data</a:t>
            </a:r>
            <a:r>
              <a:rPr lang="en-US" baseline="0" dirty="0" smtClean="0"/>
              <a:t> cycle without researcher involvement – which is unfortunate because they do need help here. </a:t>
            </a:r>
          </a:p>
          <a:p>
            <a:endParaRPr lang="en-US" baseline="0" dirty="0" smtClean="0"/>
          </a:p>
          <a:p>
            <a:r>
              <a:rPr lang="en-US" baseline="0" dirty="0" smtClean="0"/>
              <a:t>		Data collection- immediately presents short term and long term storage issues</a:t>
            </a:r>
          </a:p>
          <a:p>
            <a:endParaRPr lang="en-US" baseline="0" dirty="0" smtClean="0"/>
          </a:p>
          <a:p>
            <a:r>
              <a:rPr lang="en-US" baseline="0" dirty="0" smtClean="0"/>
              <a:t>		QA/QC – Quality Assurance/Control is a place for increased standardization, methodological </a:t>
            </a:r>
            <a:r>
              <a:rPr lang="en-US" baseline="0" dirty="0" err="1" smtClean="0"/>
              <a:t>transprency</a:t>
            </a:r>
            <a:r>
              <a:rPr lang="en-US" baseline="0" dirty="0" smtClean="0"/>
              <a:t> in increase reproducibility, and protocol development</a:t>
            </a:r>
          </a:p>
          <a:p>
            <a:endParaRPr lang="en-US" baseline="0" dirty="0" smtClean="0"/>
          </a:p>
          <a:p>
            <a:r>
              <a:rPr lang="en-US" baseline="0" dirty="0" smtClean="0"/>
              <a:t>		Describe and document – Metadata –many researchers don’t understand how to create useful </a:t>
            </a:r>
            <a:r>
              <a:rPr lang="en-US" baseline="0" dirty="0" err="1" smtClean="0"/>
              <a:t>metadate</a:t>
            </a:r>
            <a:r>
              <a:rPr lang="en-US" baseline="0" dirty="0" smtClean="0"/>
              <a:t> for the multi-step experiments – they don’t know, we can help them.</a:t>
            </a:r>
          </a:p>
          <a:p>
            <a:endParaRPr lang="en-US" baseline="0" dirty="0" smtClean="0"/>
          </a:p>
          <a:p>
            <a:r>
              <a:rPr lang="en-US" baseline="0" dirty="0" smtClean="0"/>
              <a:t>		We can help them learn the tools to create reproducible research reports and interactive figures, </a:t>
            </a:r>
          </a:p>
          <a:p>
            <a:endParaRPr lang="en-US" baseline="0" dirty="0" smtClean="0"/>
          </a:p>
          <a:p>
            <a:r>
              <a:rPr lang="en-US" baseline="0" dirty="0" smtClean="0"/>
              <a:t>		We can help them select repositories, present data online through fig share or helping to prep data papers</a:t>
            </a:r>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Many projects never really end. </a:t>
            </a:r>
          </a:p>
          <a:p>
            <a:endParaRPr lang="en-US" baseline="0" dirty="0" smtClean="0"/>
          </a:p>
          <a:p>
            <a:r>
              <a:rPr lang="en-US" baseline="0" dirty="0" smtClean="0"/>
              <a:t>Discrete publishable units are formed and published and the lab continues to build upon their earlier work. </a:t>
            </a:r>
          </a:p>
          <a:p>
            <a:endParaRPr lang="en-US" baseline="0" dirty="0" smtClean="0"/>
          </a:p>
          <a:p>
            <a:r>
              <a:rPr lang="en-US" baseline="0" dirty="0" smtClean="0"/>
              <a:t>But people do leave. </a:t>
            </a:r>
          </a:p>
          <a:p>
            <a:endParaRPr lang="en-US" baseline="0" dirty="0" smtClean="0"/>
          </a:p>
          <a:p>
            <a:r>
              <a:rPr lang="en-US" baseline="0" dirty="0" smtClean="0"/>
              <a:t>When a </a:t>
            </a:r>
            <a:r>
              <a:rPr lang="en-US" baseline="0" dirty="0" err="1" smtClean="0"/>
              <a:t>postdoc</a:t>
            </a:r>
            <a:r>
              <a:rPr lang="en-US" baseline="0" dirty="0" smtClean="0"/>
              <a:t> leaves a lab, RDM best practices education will ensure that all data is stored in an archival format, and this in conjunction with all the earlier planning and documentation steps </a:t>
            </a:r>
            <a:r>
              <a:rPr lang="en-US" baseline="0" dirty="0" err="1" smtClean="0"/>
              <a:t>willl</a:t>
            </a:r>
            <a:r>
              <a:rPr lang="en-US" baseline="0" dirty="0" smtClean="0"/>
              <a:t> ensure the lab, the lab’s collaborators, or the greater scientific community can build on the work - in six months or in six years.</a:t>
            </a:r>
          </a:p>
          <a:p>
            <a:endParaRPr lang="en-US" baseline="0" dirty="0" smtClean="0"/>
          </a:p>
          <a:p>
            <a:r>
              <a:rPr lang="en-US" baseline="0" dirty="0" smtClean="0"/>
              <a:t>It’s nice that there’s a roll for the Library at each of these steps, but how do we actually make it happen?</a:t>
            </a:r>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are the challenges to making RDM services effective and wide reaching?</a:t>
            </a:r>
          </a:p>
          <a:p>
            <a:endParaRPr lang="en-US" baseline="0" dirty="0" smtClean="0"/>
          </a:p>
          <a:p>
            <a:r>
              <a:rPr lang="en-US" baseline="0" dirty="0" smtClean="0"/>
              <a:t>Relationship building is a huge part of this job. </a:t>
            </a:r>
          </a:p>
          <a:p>
            <a:r>
              <a:rPr lang="en-US" baseline="0" dirty="0" smtClean="0"/>
              <a:t>The liaison model creates a point of contact, and the groundwork is in place for library involvement in graduate programs and departments</a:t>
            </a:r>
          </a:p>
          <a:p>
            <a:endParaRPr lang="en-US" baseline="0" dirty="0" smtClean="0"/>
          </a:p>
          <a:p>
            <a:r>
              <a:rPr lang="en-US" dirty="0" smtClean="0"/>
              <a:t>Using</a:t>
            </a:r>
            <a:r>
              <a:rPr lang="en-US" baseline="0" dirty="0" smtClean="0"/>
              <a:t> my domain knowledge, and scientific training to get up to speed quickly with new methodologies, approaches, and research questions. I will be able to better understand and anticipate the needs to researchers and developing new ways for the library to connect.</a:t>
            </a:r>
          </a:p>
          <a:p>
            <a:endParaRPr lang="en-US" baseline="0" dirty="0" smtClean="0"/>
          </a:p>
          <a:p>
            <a:r>
              <a:rPr lang="en-US" baseline="0" dirty="0" smtClean="0"/>
              <a:t>But what I don’t have, is deep library domain knowledge. For example, </a:t>
            </a:r>
            <a:r>
              <a:rPr lang="en-US" dirty="0" smtClean="0"/>
              <a:t>Librarians are experts in going in</a:t>
            </a:r>
            <a:r>
              <a:rPr lang="en-US" baseline="0" dirty="0" smtClean="0"/>
              <a:t> and finding the root problem “</a:t>
            </a:r>
            <a:r>
              <a:rPr lang="en-US" dirty="0" smtClean="0"/>
              <a:t>Reference interview”</a:t>
            </a:r>
            <a:r>
              <a:rPr lang="en-US" baseline="0" dirty="0" smtClean="0"/>
              <a:t> – for me, developing skills like that in conjunction with my scientific knowledge and training will boost the reach of this position and enable me to be effective at understanding the root of researcher concerns and needs. In order to best market services like our digital repository to researchers, I need to understand more about how it is structured and what our priorities are -  I will collaborate with you and learn from you to grow my librarian skill-set to become the an effective  Basic Science Library liaison in the research community.</a:t>
            </a:r>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FA31EC25-454F-0547-BC7F-78AD2D685068}"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the vision. </a:t>
            </a:r>
          </a:p>
          <a:p>
            <a:endParaRPr lang="en-US" dirty="0" smtClean="0"/>
          </a:p>
          <a:p>
            <a:r>
              <a:rPr lang="en-US" dirty="0" smtClean="0"/>
              <a:t>By</a:t>
            </a:r>
            <a:r>
              <a:rPr lang="en-US" baseline="0" dirty="0" smtClean="0"/>
              <a:t> leveraging the resources of the library and developing new RDM programming, we can position…</a:t>
            </a:r>
          </a:p>
          <a:p>
            <a:endParaRPr lang="en-US" baseline="0" dirty="0" smtClean="0"/>
          </a:p>
          <a:p>
            <a:r>
              <a:rPr lang="en-US" baseline="0" dirty="0" smtClean="0"/>
              <a:t>I would have put a picture of a marathon runner being handed water to represent anticipation of needs, but this coffee hand-off is much more domain-specific</a:t>
            </a:r>
          </a:p>
          <a:p>
            <a:endParaRPr lang="en-US" baseline="0" dirty="0" smtClean="0"/>
          </a:p>
          <a:p>
            <a:r>
              <a:rPr lang="en-US" baseline="0" dirty="0" smtClean="0"/>
              <a:t>I care because I want to work for the future of science, and there is a real need for data management services at our institution. I have seen countless student and </a:t>
            </a:r>
            <a:r>
              <a:rPr lang="en-US" baseline="0" dirty="0" err="1" smtClean="0"/>
              <a:t>postdoc</a:t>
            </a:r>
            <a:r>
              <a:rPr lang="en-US" baseline="0" dirty="0" smtClean="0"/>
              <a:t> projects take longer than necessary, or need to be repeated due to a lack of good documentation, and lack of a data management plan. </a:t>
            </a:r>
          </a:p>
          <a:p>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 of this can be distilled down </a:t>
            </a:r>
            <a:r>
              <a:rPr lang="en-US" dirty="0" err="1" smtClean="0"/>
              <a:t>futher</a:t>
            </a:r>
            <a:r>
              <a:rPr lang="en-US" dirty="0" smtClean="0"/>
              <a:t>: we have</a:t>
            </a:r>
            <a:r>
              <a:rPr lang="en-US" baseline="0" dirty="0" smtClean="0"/>
              <a:t> the ability to remove the energy barrier for best practices </a:t>
            </a:r>
            <a:r>
              <a:rPr lang="en-US" baseline="0" dirty="0" err="1" smtClean="0"/>
              <a:t>acorss</a:t>
            </a:r>
            <a:r>
              <a:rPr lang="en-US" baseline="0" dirty="0" smtClean="0"/>
              <a:t> the board. This graph is called an energy diagram. On the </a:t>
            </a:r>
            <a:r>
              <a:rPr lang="en-US" baseline="0" dirty="0" err="1" smtClean="0"/>
              <a:t>y</a:t>
            </a:r>
            <a:r>
              <a:rPr lang="en-US" baseline="0" dirty="0" smtClean="0"/>
              <a:t> axis we have energy  low to high. As you travel form A to B, you need to add energy to get to B, even though B exists at a lower energy state. You can’t just roll down hill. The energy you need to add in to this reaction is called the energy or activation barrier, </a:t>
            </a:r>
          </a:p>
          <a:p>
            <a:endParaRPr lang="en-US" baseline="0" dirty="0" smtClean="0"/>
          </a:p>
          <a:p>
            <a:r>
              <a:rPr lang="en-US" baseline="0" dirty="0" smtClean="0"/>
              <a:t>Documenting your data to begin with! It’s a lot of work upfront, but I, as the RDM specialist am the catalyst to reduce the energy barrier</a:t>
            </a:r>
          </a:p>
          <a:p>
            <a:endParaRPr lang="en-US" baseline="0" dirty="0" smtClean="0"/>
          </a:p>
          <a:p>
            <a:r>
              <a:rPr lang="en-US" baseline="0" dirty="0" smtClean="0"/>
              <a:t>What we can do by anticipating the needs of </a:t>
            </a:r>
            <a:r>
              <a:rPr lang="en-US" baseline="0" dirty="0" err="1" smtClean="0"/>
              <a:t>reseaarcher</a:t>
            </a:r>
            <a:r>
              <a:rPr lang="en-US" baseline="0" dirty="0" smtClean="0"/>
              <a:t> and providing timely services and programming is reduce or remove the energy barrier to best practices.</a:t>
            </a:r>
            <a:endParaRPr lang="en-US" dirty="0" smtClean="0"/>
          </a:p>
          <a:p>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dirty="0" smtClean="0">
                <a:solidFill>
                  <a:srgbClr val="953735"/>
                </a:solidFill>
                <a:latin typeface="Lyon Display Regular"/>
                <a:cs typeface="Lyon Display Regular"/>
              </a:rPr>
              <a:t>~80 people</a:t>
            </a:r>
          </a:p>
          <a:p>
            <a:r>
              <a:rPr lang="en-US" sz="1200" b="1" dirty="0" smtClean="0">
                <a:solidFill>
                  <a:srgbClr val="953735"/>
                </a:solidFill>
                <a:latin typeface="Lyon Display Regular"/>
                <a:cs typeface="Lyon Display Regular"/>
              </a:rPr>
              <a:t>(reminder – they show up!)</a:t>
            </a:r>
          </a:p>
          <a:p>
            <a:endParaRPr lang="en-US" sz="1200" b="1" dirty="0" smtClean="0">
              <a:solidFill>
                <a:srgbClr val="953735"/>
              </a:solidFill>
              <a:latin typeface="Lyon Display Regular"/>
              <a:cs typeface="Lyon Display Regular"/>
            </a:endParaRPr>
          </a:p>
          <a:p>
            <a:r>
              <a:rPr lang="en-US" sz="1200" b="1" dirty="0" smtClean="0">
                <a:solidFill>
                  <a:srgbClr val="953735"/>
                </a:solidFill>
                <a:latin typeface="Lyon Display Regular"/>
                <a:cs typeface="Lyon Display Regular"/>
              </a:rPr>
              <a:t>PSU OHSU Intel, </a:t>
            </a:r>
          </a:p>
          <a:p>
            <a:r>
              <a:rPr lang="en-US" sz="1200" b="1" dirty="0" smtClean="0">
                <a:solidFill>
                  <a:srgbClr val="953735"/>
                </a:solidFill>
                <a:latin typeface="Lyon Display Regular"/>
                <a:cs typeface="Lyon Display Regular"/>
              </a:rPr>
              <a:t>Sometimes researchers don’t know what they need</a:t>
            </a:r>
          </a:p>
          <a:p>
            <a:r>
              <a:rPr lang="en-US" sz="1200" b="1" dirty="0" smtClean="0">
                <a:solidFill>
                  <a:srgbClr val="953735"/>
                </a:solidFill>
                <a:latin typeface="Lyon Display Regular"/>
                <a:cs typeface="Lyon Display Regular"/>
              </a:rPr>
              <a:t>			Or they do know, but don’t ask for it</a:t>
            </a:r>
          </a:p>
          <a:p>
            <a:r>
              <a:rPr lang="en-US" dirty="0" smtClean="0"/>
              <a:t>How many of you</a:t>
            </a:r>
            <a:r>
              <a:rPr lang="en-US" baseline="0" dirty="0" smtClean="0"/>
              <a:t> know what </a:t>
            </a:r>
            <a:r>
              <a:rPr lang="en-US" baseline="0" dirty="0" err="1" smtClean="0"/>
              <a:t>Git</a:t>
            </a:r>
            <a:r>
              <a:rPr lang="en-US" baseline="0" dirty="0" smtClean="0"/>
              <a:t> is? It is a collaborative program created by software developers BUT USED BY EVERYONE for all kinds of open projects, particularly collaborative or open source projects OPEN INSIGHT LOGO</a:t>
            </a:r>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a person with no programming experience at all, and no command line experience, who was able to type along</a:t>
            </a:r>
            <a:r>
              <a:rPr lang="en-US" baseline="0" dirty="0" smtClean="0"/>
              <a:t> with the workshop and GET THE CONCEPT. That’s digital literacy happening right before our eyes.</a:t>
            </a:r>
            <a:endParaRPr lang="en-US" dirty="0" smtClean="0"/>
          </a:p>
          <a:p>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baseline="0" dirty="0" smtClean="0"/>
              <a:t>Landscape:</a:t>
            </a:r>
          </a:p>
          <a:p>
            <a:r>
              <a:rPr lang="en-US" baseline="0" dirty="0" smtClean="0"/>
              <a:t>I’ll start with a brief discussion of the larger landscape where Research Data Management and Library Liaison are nationally</a:t>
            </a:r>
          </a:p>
          <a:p>
            <a:r>
              <a:rPr lang="en-US" baseline="0" dirty="0" smtClean="0"/>
              <a:t>Touch on the specific academic health sciences research culture of OHSU</a:t>
            </a:r>
          </a:p>
          <a:p>
            <a:r>
              <a:rPr lang="en-US" baseline="0" dirty="0" smtClean="0"/>
              <a:t>And they role of the librarian in the research and data lifecycle</a:t>
            </a:r>
            <a:endParaRPr lang="en-US" dirty="0" smtClean="0"/>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FOLLOWED that, I will bring up some of the challenges associated with meeting our researchers where they are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making the initial connection and building relationships that allow for anticipation of needs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getting them where they’re going with effective educational programming, connection to resources. </a:t>
            </a:r>
            <a:endParaRPr lang="en-US" dirty="0" smtClean="0"/>
          </a:p>
          <a:p>
            <a:endParaRPr lang="en-US" baseline="0" dirty="0" smtClean="0"/>
          </a:p>
          <a:p>
            <a:r>
              <a:rPr lang="en-US" baseline="0" dirty="0" smtClean="0"/>
              <a:t>And finally I will lay out a vision that addresses our specific needs</a:t>
            </a:r>
          </a:p>
          <a:p>
            <a:endParaRPr lang="en-US" baseline="0" dirty="0" smtClean="0"/>
          </a:p>
          <a:p>
            <a:r>
              <a:rPr lang="en-US" baseline="0" dirty="0" smtClean="0"/>
              <a:t> with discussion of some case studies, </a:t>
            </a:r>
          </a:p>
          <a:p>
            <a:endParaRPr lang="en-US" baseline="0" dirty="0" smtClean="0"/>
          </a:p>
          <a:p>
            <a:r>
              <a:rPr lang="en-US" baseline="0" dirty="0" smtClean="0"/>
              <a:t>And then lay out my action plan</a:t>
            </a:r>
            <a:endParaRPr lang="en-US" dirty="0" smtClean="0"/>
          </a:p>
          <a:p>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an example of a researcher who knew about the tool, but the</a:t>
            </a:r>
            <a:r>
              <a:rPr lang="en-US" baseline="0" dirty="0" smtClean="0"/>
              <a:t> energy barrier of getting everyone up to speed with the skills to use the tool got in the way, and the researcher defaulted to a less </a:t>
            </a:r>
            <a:r>
              <a:rPr lang="en-US" baseline="0" dirty="0" err="1" smtClean="0"/>
              <a:t>effiecint</a:t>
            </a:r>
            <a:r>
              <a:rPr lang="en-US" baseline="0" dirty="0" smtClean="0"/>
              <a:t> system</a:t>
            </a:r>
          </a:p>
        </p:txBody>
      </p:sp>
      <p:sp>
        <p:nvSpPr>
          <p:cNvPr id="4" name="Slide Number Placeholder 3"/>
          <p:cNvSpPr>
            <a:spLocks noGrp="1"/>
          </p:cNvSpPr>
          <p:nvPr>
            <p:ph type="sldNum" sz="quarter" idx="10"/>
          </p:nvPr>
        </p:nvSpPr>
        <p:spPr/>
        <p:txBody>
          <a:bodyPr/>
          <a:lstStyle/>
          <a:p>
            <a:fld id="{FA31EC25-454F-0547-BC7F-78AD2D685068}"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 classic</a:t>
            </a:r>
            <a:r>
              <a:rPr lang="en-US" baseline="0" dirty="0" smtClean="0"/>
              <a:t> case where a researcher didn’t know the tool and prioritized their science above research into better workflow – that’s fine, that’s their job – and our job to to step in with events like this</a:t>
            </a:r>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rgbClr val="953735"/>
                </a:solidFill>
                <a:latin typeface="Lyon Display Regular"/>
                <a:cs typeface="Lyon Display Regular"/>
              </a:rPr>
              <a:t>(sitting and working with her students)</a:t>
            </a:r>
          </a:p>
          <a:p>
            <a:endParaRPr lang="en-US" dirty="0" smtClean="0"/>
          </a:p>
          <a:p>
            <a:r>
              <a:rPr lang="en-US" dirty="0" smtClean="0"/>
              <a:t>Another example of someone who know about the tool, and in this case possessed some of the skills,</a:t>
            </a:r>
            <a:r>
              <a:rPr lang="en-US" baseline="0" dirty="0" smtClean="0"/>
              <a:t> but needed a workshop setting to reserve the time to make it happen</a:t>
            </a:r>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Beyond</a:t>
            </a:r>
            <a:r>
              <a:rPr lang="en-US" baseline="0" dirty="0" smtClean="0"/>
              <a:t> good quotes, Robin myself, and the rest of the Open Insight team got immediate feedback at the event which could be basically broken down into basic skills like </a:t>
            </a:r>
            <a:r>
              <a:rPr lang="en-US" baseline="0" dirty="0" err="1" smtClean="0"/>
              <a:t>cLI</a:t>
            </a:r>
            <a:r>
              <a:rPr lang="en-US" baseline="0" dirty="0" smtClean="0"/>
              <a:t> and Basic programming (exists currently online) and more advanced skills/ longer/deeper dives like </a:t>
            </a:r>
            <a:r>
              <a:rPr lang="en-US" baseline="0" dirty="0" err="1" smtClean="0"/>
              <a:t>rMarkdown</a:t>
            </a:r>
            <a:r>
              <a:rPr lang="en-US" baseline="0" dirty="0" smtClean="0"/>
              <a:t> and </a:t>
            </a:r>
            <a:r>
              <a:rPr lang="en-US" baseline="0" dirty="0" err="1" smtClean="0"/>
              <a:t>Softwre</a:t>
            </a:r>
            <a:r>
              <a:rPr lang="en-US" baseline="0" dirty="0" smtClean="0"/>
              <a:t>/data carpentry which are full weekend events</a:t>
            </a:r>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Lots of resources out there</a:t>
            </a:r>
            <a:r>
              <a:rPr lang="en-US" baseline="0" dirty="0" smtClean="0"/>
              <a:t> – take it make is perfect for OHSU researchers </a:t>
            </a:r>
            <a:r>
              <a:rPr lang="en-US" baseline="0" dirty="0" err="1" smtClean="0"/>
              <a:t>speciically</a:t>
            </a:r>
            <a:r>
              <a:rPr lang="en-US" baseline="0" dirty="0" smtClean="0"/>
              <a:t>! We are focused in biomedical and lots of basic science</a:t>
            </a:r>
          </a:p>
          <a:p>
            <a:pPr lvl="1">
              <a:buFont typeface="Arial"/>
              <a:buChar char="•"/>
            </a:pPr>
            <a:r>
              <a:rPr lang="en-US" sz="2400" b="1" dirty="0" smtClean="0">
                <a:solidFill>
                  <a:srgbClr val="7F7F7F"/>
                </a:solidFill>
                <a:latin typeface="Lyon Display Regular"/>
                <a:cs typeface="Lyon Display Regular"/>
              </a:rPr>
              <a:t>	Need curriculum specific to our population </a:t>
            </a:r>
          </a:p>
          <a:p>
            <a:r>
              <a:rPr lang="en-US" sz="2400" b="1" dirty="0" smtClean="0">
                <a:solidFill>
                  <a:srgbClr val="7F7F7F"/>
                </a:solidFill>
                <a:latin typeface="Lyon Display Regular"/>
                <a:cs typeface="Lyon Display Regular"/>
              </a:rPr>
              <a:t>					….and relevant to their data</a:t>
            </a:r>
          </a:p>
          <a:p>
            <a:pPr lvl="2"/>
            <a:r>
              <a:rPr lang="en-US" sz="2400" b="1" dirty="0" smtClean="0">
                <a:solidFill>
                  <a:srgbClr val="7F7F7F"/>
                </a:solidFill>
                <a:latin typeface="Lyon Display Regular"/>
                <a:cs typeface="Lyon Display Regular"/>
              </a:rPr>
              <a:t>	Supplement with skill-building workshops</a:t>
            </a:r>
          </a:p>
          <a:p>
            <a:endParaRPr lang="en-US" baseline="0" dirty="0" smtClean="0"/>
          </a:p>
          <a:p>
            <a:endParaRPr lang="en-US" baseline="0" dirty="0" smtClean="0"/>
          </a:p>
          <a:p>
            <a:r>
              <a:rPr lang="en-US" baseline="0" dirty="0" smtClean="0"/>
              <a:t>Courses </a:t>
            </a:r>
          </a:p>
          <a:p>
            <a:r>
              <a:rPr lang="en-US" baseline="0" dirty="0" err="1" smtClean="0"/>
              <a:t>Suplemented</a:t>
            </a:r>
            <a:r>
              <a:rPr lang="en-US" baseline="0" dirty="0" smtClean="0"/>
              <a:t> by workshops and </a:t>
            </a:r>
            <a:r>
              <a:rPr lang="en-US" baseline="0" dirty="0" err="1" smtClean="0"/>
              <a:t>clincs</a:t>
            </a:r>
            <a:endParaRPr lang="en-US" baseline="0" dirty="0" smtClean="0"/>
          </a:p>
          <a:p>
            <a:r>
              <a:rPr lang="en-US" baseline="0" dirty="0" err="1" smtClean="0"/>
              <a:t>Capatalize</a:t>
            </a:r>
            <a:r>
              <a:rPr lang="en-US" baseline="0" dirty="0" smtClean="0"/>
              <a:t> on the strengths of each format </a:t>
            </a:r>
          </a:p>
          <a:p>
            <a:r>
              <a:rPr lang="en-US" baseline="0" dirty="0" err="1" smtClean="0"/>
              <a:t>Cirriculum</a:t>
            </a:r>
            <a:r>
              <a:rPr lang="en-US" baseline="0" dirty="0" smtClean="0"/>
              <a:t> </a:t>
            </a:r>
            <a:r>
              <a:rPr lang="en-US" baseline="0" dirty="0" err="1" smtClean="0"/>
              <a:t>vs</a:t>
            </a:r>
            <a:r>
              <a:rPr lang="en-US" baseline="0" dirty="0" smtClean="0"/>
              <a:t> hands on</a:t>
            </a:r>
          </a:p>
          <a:p>
            <a:endParaRPr lang="en-US" baseline="0" dirty="0" smtClean="0"/>
          </a:p>
          <a:p>
            <a:pPr lvl="2"/>
            <a:r>
              <a:rPr lang="en-US" sz="2400" b="1" dirty="0" smtClean="0">
                <a:solidFill>
                  <a:srgbClr val="7F7F7F"/>
                </a:solidFill>
                <a:latin typeface="Lyon Display Regular"/>
                <a:cs typeface="Lyon Display Regular"/>
              </a:rPr>
              <a:t>Learn the skills to use the best tools</a:t>
            </a:r>
          </a:p>
          <a:p>
            <a:r>
              <a:rPr lang="en-US" sz="2400" b="1" dirty="0" smtClean="0">
                <a:solidFill>
                  <a:srgbClr val="7F7F7F"/>
                </a:solidFill>
                <a:latin typeface="Lyon Display Regular"/>
                <a:cs typeface="Lyon Display Regular"/>
              </a:rPr>
              <a:t>					Remove the energy barrier</a:t>
            </a:r>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CHART A COURSE! I know the library has just gone though </a:t>
            </a:r>
            <a:r>
              <a:rPr lang="en-US" dirty="0" err="1" smtClean="0"/>
              <a:t>startegic</a:t>
            </a:r>
            <a:r>
              <a:rPr lang="en-US" dirty="0" smtClean="0"/>
              <a:t> planning, and I was excited to PARTICIPATE and to see the strategic</a:t>
            </a:r>
            <a:r>
              <a:rPr lang="en-US" baseline="0" dirty="0" smtClean="0"/>
              <a:t> plan posted because it lays out Library priorities and I’ll use that as direction in how to roll out my objective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sz="1200" b="1" dirty="0" smtClean="0">
                <a:solidFill>
                  <a:schemeClr val="bg1">
                    <a:lumMod val="50000"/>
                  </a:schemeClr>
                </a:solidFill>
                <a:latin typeface="Lyon Display Regular"/>
                <a:cs typeface="Lyon Display Regular"/>
              </a:rPr>
              <a:t>,  via instruction, educational materials, and advancement of  best practices (2.3)</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b="1" dirty="0" smtClean="0">
                <a:solidFill>
                  <a:srgbClr val="7F7F7F"/>
                </a:solidFill>
                <a:latin typeface="Lyon Display Regular"/>
                <a:cs typeface="Lyon Display Regular"/>
              </a:rPr>
              <a:t>of formal 			 education programs (3)</a:t>
            </a:r>
            <a:endParaRPr lang="en-US" sz="1200" b="1" dirty="0" smtClean="0">
              <a:solidFill>
                <a:srgbClr val="953735"/>
              </a:solidFill>
              <a:latin typeface="Lyon Display Regular"/>
              <a:cs typeface="Lyon Display Regular"/>
            </a:endParaRP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with any relationship,</a:t>
            </a:r>
            <a:r>
              <a:rPr lang="en-US" baseline="0" dirty="0" smtClean="0"/>
              <a:t> the HOW is more complicated. As I have discussed, we have researcher at all levels cycling through our labs, and they’re constantly innovating! So they’re busy.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position, I will be able to immediately leverage </a:t>
            </a:r>
            <a:r>
              <a:rPr lang="en-US" baseline="0" dirty="0" err="1" smtClean="0"/>
              <a:t>knwledge</a:t>
            </a:r>
            <a:r>
              <a:rPr lang="en-US" baseline="0" dirty="0" smtClean="0"/>
              <a:t> of researcher needs - If we can come to the table with a deep </a:t>
            </a:r>
            <a:r>
              <a:rPr lang="en-US" baseline="0" dirty="0" err="1" smtClean="0"/>
              <a:t>understanind</a:t>
            </a:r>
            <a:r>
              <a:rPr lang="en-US" baseline="0" dirty="0" smtClean="0"/>
              <a:t> of faculty and researcher needs, we can expect greater participation</a:t>
            </a:r>
          </a:p>
          <a:p>
            <a:endParaRPr lang="en-US" baseline="0" dirty="0" smtClean="0"/>
          </a:p>
          <a:p>
            <a:r>
              <a:rPr lang="en-US" baseline="0" dirty="0" smtClean="0"/>
              <a:t>For example, I can go to the PhD program retreats and speak about issues that matter to students or lead a workshop – this is a time for faculty and students to relax and connect and this the perfect place to promote library services. We can also partner with faculty to develop courses using the </a:t>
            </a:r>
            <a:r>
              <a:rPr lang="en-US" baseline="0" dirty="0" err="1" smtClean="0"/>
              <a:t>nano</a:t>
            </a:r>
            <a:r>
              <a:rPr lang="en-US" baseline="0" dirty="0" smtClean="0"/>
              <a:t> format to reach students. Workshops and skill clinics attract researcher at all levels, especially if we make the content specific to our unique needs, and stay mindful of researcher time.</a:t>
            </a:r>
          </a:p>
          <a:p>
            <a:endParaRPr lang="en-US" baseline="0" dirty="0" smtClean="0"/>
          </a:p>
          <a:p>
            <a:r>
              <a:rPr lang="en-US" baseline="0" dirty="0" smtClean="0"/>
              <a:t>We can promote data management support for grants through grants office, and </a:t>
            </a:r>
          </a:p>
          <a:p>
            <a:r>
              <a:rPr lang="en-US" baseline="0" dirty="0" smtClean="0"/>
              <a:t>We can seek library faculty representation on PhD program </a:t>
            </a:r>
            <a:r>
              <a:rPr lang="en-US" baseline="0" dirty="0" err="1" smtClean="0"/>
              <a:t>comittees</a:t>
            </a:r>
            <a:r>
              <a:rPr lang="en-US" baseline="0" dirty="0" smtClean="0"/>
              <a:t>, research week, as well as higher level institutional committees</a:t>
            </a:r>
          </a:p>
          <a:p>
            <a:endParaRPr lang="en-US" baseline="0" dirty="0" smtClean="0"/>
          </a:p>
          <a:p>
            <a:r>
              <a:rPr lang="en-US" baseline="0" dirty="0" smtClean="0"/>
              <a:t>These are the </a:t>
            </a:r>
            <a:r>
              <a:rPr lang="en-US" baseline="0" dirty="0" err="1" smtClean="0"/>
              <a:t>realtionships</a:t>
            </a:r>
            <a:r>
              <a:rPr lang="en-US" baseline="0" dirty="0" smtClean="0"/>
              <a:t> that will guide the </a:t>
            </a:r>
            <a:r>
              <a:rPr lang="en-US" baseline="0" dirty="0" err="1" smtClean="0"/>
              <a:t>depeopment</a:t>
            </a:r>
            <a:r>
              <a:rPr lang="en-US" baseline="0" dirty="0" smtClean="0"/>
              <a:t> of resources, inform the creation of educational programming, and inform policy at the library, departmental, and </a:t>
            </a:r>
            <a:r>
              <a:rPr lang="en-US" baseline="0" dirty="0" err="1" smtClean="0"/>
              <a:t>instutional</a:t>
            </a:r>
            <a:r>
              <a:rPr lang="en-US" baseline="0" dirty="0" smtClean="0"/>
              <a:t> level</a:t>
            </a:r>
          </a:p>
          <a:p>
            <a:r>
              <a:rPr lang="en-US" baseline="0" dirty="0" smtClean="0"/>
              <a:t>And – I am still a researcher  - so I will also </a:t>
            </a:r>
            <a:r>
              <a:rPr lang="en-US" baseline="0" dirty="0" err="1" smtClean="0"/>
              <a:t>inititate</a:t>
            </a:r>
            <a:r>
              <a:rPr lang="en-US" baseline="0" dirty="0" smtClean="0"/>
              <a:t> data collection to describe and assess the current </a:t>
            </a:r>
            <a:r>
              <a:rPr lang="en-US" baseline="0" dirty="0" err="1" smtClean="0"/>
              <a:t>OHSUresearcher</a:t>
            </a:r>
            <a:r>
              <a:rPr lang="en-US" baseline="0" dirty="0" smtClean="0"/>
              <a:t> </a:t>
            </a:r>
            <a:r>
              <a:rPr lang="en-US" baseline="0" dirty="0" err="1" smtClean="0"/>
              <a:t>knowedge</a:t>
            </a:r>
            <a:r>
              <a:rPr lang="en-US" baseline="0" dirty="0" smtClean="0"/>
              <a:t> and  culture around data and library services.</a:t>
            </a:r>
          </a:p>
          <a:p>
            <a:endParaRPr lang="en-US" baseline="0" dirty="0" smtClean="0"/>
          </a:p>
          <a:p>
            <a:r>
              <a:rPr lang="en-US" sz="1200" b="1" dirty="0" smtClean="0">
                <a:solidFill>
                  <a:schemeClr val="accent2">
                    <a:lumMod val="75000"/>
                  </a:schemeClr>
                </a:solidFill>
                <a:latin typeface="Lyon Display Regular"/>
                <a:cs typeface="Lyon Display Regular"/>
              </a:rPr>
              <a:t>Deep understanding of diversity of faculty/researcher needs</a:t>
            </a:r>
          </a:p>
          <a:p>
            <a:r>
              <a:rPr lang="en-US" sz="1200" b="1" dirty="0" smtClean="0">
                <a:solidFill>
                  <a:schemeClr val="accent2">
                    <a:lumMod val="75000"/>
                  </a:schemeClr>
                </a:solidFill>
                <a:latin typeface="Lyon Display Regular"/>
                <a:cs typeface="Lyon Display Regular"/>
              </a:rPr>
              <a:t>			Guides Liaison connection of researcher to Library resource</a:t>
            </a:r>
          </a:p>
          <a:p>
            <a:r>
              <a:rPr lang="en-US" sz="1200" b="1" dirty="0" smtClean="0">
                <a:solidFill>
                  <a:schemeClr val="accent2">
                    <a:lumMod val="75000"/>
                  </a:schemeClr>
                </a:solidFill>
                <a:latin typeface="Lyon Display Regular"/>
                <a:cs typeface="Lyon Display Regular"/>
              </a:rPr>
              <a:t>			Builds trust &amp; confidence</a:t>
            </a:r>
          </a:p>
          <a:p>
            <a:endParaRPr lang="en-US" sz="1200" b="1" dirty="0" smtClean="0">
              <a:solidFill>
                <a:schemeClr val="accent2">
                  <a:lumMod val="75000"/>
                </a:schemeClr>
              </a:solidFill>
              <a:latin typeface="Lyon Display Regular"/>
              <a:cs typeface="Lyon Display Regular"/>
            </a:endParaRPr>
          </a:p>
          <a:p>
            <a:r>
              <a:rPr lang="en-US" sz="1200" b="1" dirty="0" smtClean="0">
                <a:solidFill>
                  <a:schemeClr val="accent2">
                    <a:lumMod val="75000"/>
                  </a:schemeClr>
                </a:solidFill>
                <a:latin typeface="Lyon Display Regular"/>
                <a:cs typeface="Lyon Display Regular"/>
              </a:rPr>
              <a:t>		Stakeholder-informed resources, programs, policy</a:t>
            </a:r>
          </a:p>
          <a:p>
            <a:endParaRPr lang="en-US"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sz="1200" b="1" dirty="0" smtClean="0">
                <a:solidFill>
                  <a:schemeClr val="bg1">
                    <a:lumMod val="50000"/>
                  </a:schemeClr>
                </a:solidFill>
                <a:latin typeface="Lyon Display Regular"/>
                <a:cs typeface="Lyon Display Regular"/>
              </a:rPr>
              <a:t>,  via instruction, educational materials, and advancement of  best practices (2.3)</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b="1" dirty="0" smtClean="0">
                <a:solidFill>
                  <a:srgbClr val="7F7F7F"/>
                </a:solidFill>
                <a:latin typeface="Lyon Display Regular"/>
                <a:cs typeface="Lyon Display Regular"/>
              </a:rPr>
              <a:t>of formal 			 education programs (3)</a:t>
            </a:r>
            <a:endParaRPr lang="en-US" sz="1200" b="1" dirty="0" smtClean="0">
              <a:solidFill>
                <a:srgbClr val="953735"/>
              </a:solidFill>
              <a:latin typeface="Lyon Display Regular"/>
              <a:cs typeface="Lyon Display Regular"/>
            </a:endParaRP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to we roll out RDM</a:t>
            </a:r>
            <a:r>
              <a:rPr lang="en-US" baseline="0" dirty="0" smtClean="0"/>
              <a:t> services, I can hang up a shingle (on the internet) but that doesn’t mean anyone will come. Active outreach to develop and leverage relationships is the only way to make this happen – we have the carrots, the funding agencies have the sticks, and we can try to make their sticks look like carrots….</a:t>
            </a:r>
          </a:p>
          <a:p>
            <a:endParaRPr lang="en-US" baseline="0" dirty="0" smtClean="0"/>
          </a:p>
          <a:p>
            <a:r>
              <a:rPr lang="en-US" baseline="0" dirty="0" smtClean="0"/>
              <a:t>We will need to leverage relationships to </a:t>
            </a:r>
            <a:r>
              <a:rPr lang="en-US" dirty="0" smtClean="0"/>
              <a:t>Tailor the message for  faculty, staff,</a:t>
            </a:r>
            <a:r>
              <a:rPr lang="en-US" baseline="0" dirty="0" smtClean="0"/>
              <a:t> </a:t>
            </a:r>
            <a:r>
              <a:rPr lang="en-US" baseline="0" dirty="0" err="1" smtClean="0"/>
              <a:t>postdocs</a:t>
            </a:r>
            <a:r>
              <a:rPr lang="en-US" baseline="0" dirty="0" smtClean="0"/>
              <a:t> and students</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Promote data literacy across the research lifecycle through instruction, educational materials, and advancement of best practices</a:t>
            </a:r>
          </a:p>
          <a:p>
            <a:endParaRPr lang="en-US" dirty="0" smtClean="0"/>
          </a:p>
          <a:p>
            <a:r>
              <a:rPr lang="en-US" sz="1200" b="1" dirty="0" smtClean="0">
                <a:solidFill>
                  <a:schemeClr val="bg1">
                    <a:lumMod val="50000"/>
                  </a:schemeClr>
                </a:solidFill>
                <a:latin typeface="Lyon Display Regular"/>
                <a:cs typeface="Lyon Display Regular"/>
              </a:rPr>
              <a:t>Map State of the Data at OHSU</a:t>
            </a:r>
            <a:endParaRPr lang="en-US" dirty="0" smtClean="0"/>
          </a:p>
          <a:p>
            <a:r>
              <a:rPr lang="en-US" dirty="0" smtClean="0"/>
              <a:t>Reference interview</a:t>
            </a:r>
          </a:p>
          <a:p>
            <a:endParaRPr lang="en-US" dirty="0" smtClean="0"/>
          </a:p>
          <a:p>
            <a:r>
              <a:rPr lang="en-US" sz="1200" b="1" dirty="0" smtClean="0">
                <a:solidFill>
                  <a:schemeClr val="bg1">
                    <a:lumMod val="50000"/>
                  </a:schemeClr>
                </a:solidFill>
                <a:latin typeface="Lyon Display Regular"/>
                <a:cs typeface="Lyon Display Regular"/>
              </a:rPr>
              <a:t>Providing stakeholder-driven RDM services will support….</a:t>
            </a:r>
          </a:p>
          <a:p>
            <a:r>
              <a:rPr lang="en-US" sz="1200" b="1" dirty="0" smtClean="0">
                <a:solidFill>
                  <a:schemeClr val="bg1">
                    <a:lumMod val="50000"/>
                  </a:schemeClr>
                </a:solidFill>
                <a:latin typeface="Lyon Display Regular"/>
                <a:cs typeface="Lyon Display Regular"/>
              </a:rPr>
              <a:t>			Collaboration &amp; innovation, efficient project transitions</a:t>
            </a:r>
          </a:p>
          <a:p>
            <a:r>
              <a:rPr lang="en-US" sz="1200" b="1" dirty="0" smtClean="0">
                <a:solidFill>
                  <a:schemeClr val="bg1">
                    <a:lumMod val="50000"/>
                  </a:schemeClr>
                </a:solidFill>
                <a:latin typeface="Lyon Display Regular"/>
                <a:cs typeface="Lyon Display Regular"/>
              </a:rPr>
              <a:t>			Diverse outputs with appropriate data management practices</a:t>
            </a:r>
            <a:endParaRPr lang="en-US" sz="1200" b="1" dirty="0" smtClean="0">
              <a:solidFill>
                <a:srgbClr val="953735"/>
              </a:solidFill>
              <a:latin typeface="Lyon Display Regular"/>
              <a:cs typeface="Lyon Display Regular"/>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accent2">
                    <a:lumMod val="75000"/>
                  </a:schemeClr>
                </a:solidFill>
                <a:latin typeface="Lyon Display Regular"/>
                <a:cs typeface="Lyon Display Regular"/>
              </a:rPr>
              <a:t>Develop services that support diverse data outputs with appropriate data management practices</a:t>
            </a:r>
          </a:p>
          <a:p>
            <a:r>
              <a:rPr lang="en-US" sz="1200" b="1" dirty="0" smtClean="0">
                <a:solidFill>
                  <a:srgbClr val="7F7F7F"/>
                </a:solidFill>
                <a:latin typeface="Lyon Display Regular"/>
                <a:cs typeface="Lyon Display Regular"/>
              </a:rPr>
              <a:t>Develop assessment mechanism to track</a:t>
            </a:r>
          </a:p>
          <a:p>
            <a:r>
              <a:rPr lang="en-US" sz="1200" b="1" dirty="0" smtClean="0">
                <a:solidFill>
                  <a:srgbClr val="7F7F7F"/>
                </a:solidFill>
                <a:latin typeface="Lyon Display Regular"/>
                <a:cs typeface="Lyon Display Regular"/>
              </a:rPr>
              <a:t>	Assess the culture of data management at OHSU</a:t>
            </a:r>
          </a:p>
          <a:p>
            <a:endParaRPr lang="en-US" sz="1200" b="1" dirty="0" smtClean="0">
              <a:solidFill>
                <a:srgbClr val="7F7F7F"/>
              </a:solidFill>
              <a:latin typeface="Lyon Display Regular"/>
              <a:cs typeface="Lyon Display Regular"/>
            </a:endParaRPr>
          </a:p>
          <a:p>
            <a:r>
              <a:rPr lang="en-US" sz="1200" b="1" dirty="0" smtClean="0">
                <a:solidFill>
                  <a:srgbClr val="7F7F7F"/>
                </a:solidFill>
                <a:latin typeface="Lyon Display Regular"/>
                <a:cs typeface="Lyon Display Regular"/>
              </a:rPr>
              <a:t>OCTRI assessment based on confidence – </a:t>
            </a:r>
            <a:r>
              <a:rPr lang="en-US" sz="1200" b="1" dirty="0" err="1" smtClean="0">
                <a:solidFill>
                  <a:srgbClr val="7F7F7F"/>
                </a:solidFill>
                <a:latin typeface="Lyon Display Regular"/>
                <a:cs typeface="Lyon Display Regular"/>
              </a:rPr>
              <a:t>adrian</a:t>
            </a:r>
            <a:r>
              <a:rPr lang="en-US" sz="1200" b="1" dirty="0" smtClean="0">
                <a:solidFill>
                  <a:srgbClr val="7F7F7F"/>
                </a:solidFill>
                <a:latin typeface="Lyon Display Regular"/>
                <a:cs typeface="Lyon Display Regular"/>
              </a:rPr>
              <a:t> </a:t>
            </a:r>
            <a:r>
              <a:rPr lang="en-US" sz="1200" b="1" dirty="0" err="1" smtClean="0">
                <a:solidFill>
                  <a:srgbClr val="7F7F7F"/>
                </a:solidFill>
                <a:latin typeface="Lyon Display Regular"/>
                <a:cs typeface="Lyon Display Regular"/>
              </a:rPr>
              <a:t>rodgers</a:t>
            </a:r>
            <a:endParaRPr lang="en-US" sz="1200" b="1" dirty="0" smtClean="0">
              <a:solidFill>
                <a:srgbClr val="7F7F7F"/>
              </a:solidFill>
              <a:latin typeface="Lyon Display Regular"/>
              <a:cs typeface="Lyon Display Regular"/>
            </a:endParaRPr>
          </a:p>
          <a:p>
            <a:endParaRPr lang="en-US" sz="1200" b="1" dirty="0" smtClean="0">
              <a:solidFill>
                <a:srgbClr val="7F7F7F"/>
              </a:solidFill>
              <a:latin typeface="Lyon Display Regular"/>
              <a:cs typeface="Lyon Display Regular"/>
            </a:endParaRPr>
          </a:p>
          <a:p>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let’s start broadly. Science changes fast. And as it does, institutional libraries are</a:t>
            </a:r>
            <a:r>
              <a:rPr lang="en-US" baseline="0" dirty="0" smtClean="0"/>
              <a:t> responding with support and a greater role in the research process…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New</a:t>
            </a:r>
            <a:r>
              <a:rPr lang="en-US" baseline="0" dirty="0" smtClean="0"/>
              <a:t> tools are constantly being developed and adopted, existing tool are always being refined, </a:t>
            </a:r>
          </a:p>
          <a:p>
            <a:endParaRPr lang="en-US" baseline="0" dirty="0" smtClean="0"/>
          </a:p>
          <a:p>
            <a:r>
              <a:rPr lang="en-US" baseline="0" dirty="0" smtClean="0"/>
              <a:t>The software landscape is completely different than it was five years ago, and the open source movement makes collaboration easier than ever, and increases the need for digital literacy</a:t>
            </a:r>
          </a:p>
          <a:p>
            <a:endParaRPr lang="en-US" baseline="0" dirty="0" smtClean="0"/>
          </a:p>
          <a:p>
            <a:r>
              <a:rPr lang="en-US" baseline="0" dirty="0" smtClean="0"/>
              <a:t>Nearly every field is </a:t>
            </a:r>
            <a:r>
              <a:rPr lang="en-US" baseline="0" dirty="0" err="1" smtClean="0"/>
              <a:t>expereincing</a:t>
            </a:r>
            <a:r>
              <a:rPr lang="en-US" baseline="0" dirty="0" smtClean="0"/>
              <a:t> an increase in complexity, as researchers apply new tools to follow their questions</a:t>
            </a:r>
          </a:p>
          <a:p>
            <a:endParaRPr lang="en-US" baseline="0" dirty="0" smtClean="0"/>
          </a:p>
          <a:p>
            <a:r>
              <a:rPr lang="en-US" baseline="0" dirty="0" smtClean="0"/>
              <a:t>But it’s more than </a:t>
            </a:r>
            <a:r>
              <a:rPr lang="en-US" baseline="0" dirty="0" smtClean="0"/>
              <a:t>just methods, tools, questions, and </a:t>
            </a:r>
            <a:r>
              <a:rPr lang="en-US" baseline="0" dirty="0" err="1" smtClean="0"/>
              <a:t>fsoftware</a:t>
            </a:r>
            <a:r>
              <a:rPr lang="en-US" baseline="0" dirty="0" smtClean="0"/>
              <a:t> that </a:t>
            </a:r>
            <a:r>
              <a:rPr lang="en-US" baseline="0" dirty="0" smtClean="0"/>
              <a:t>are changing. </a:t>
            </a:r>
          </a:p>
          <a:p>
            <a:r>
              <a:rPr lang="en-US" baseline="0" dirty="0" smtClean="0"/>
              <a:t>Labs are always changing - Students and </a:t>
            </a:r>
            <a:r>
              <a:rPr lang="en-US" baseline="0" dirty="0" err="1" smtClean="0"/>
              <a:t>postdocs</a:t>
            </a:r>
            <a:r>
              <a:rPr lang="en-US" baseline="0" dirty="0" smtClean="0"/>
              <a:t> cycle through labs. </a:t>
            </a:r>
            <a:r>
              <a:rPr lang="en-US" dirty="0" smtClean="0"/>
              <a:t> Volunteers</a:t>
            </a:r>
            <a:r>
              <a:rPr lang="en-US" baseline="0" dirty="0" smtClean="0"/>
              <a:t> and undergraduates make research contributions. </a:t>
            </a:r>
          </a:p>
          <a:p>
            <a:r>
              <a:rPr lang="en-US" baseline="0" dirty="0" smtClean="0"/>
              <a:t>THE LAB IS A CONSTANTLY CHANGING ECOSYSTEM. </a:t>
            </a:r>
          </a:p>
          <a:p>
            <a:endParaRPr lang="en-US" baseline="0" dirty="0" smtClean="0"/>
          </a:p>
          <a:p>
            <a:r>
              <a:rPr lang="en-US" baseline="0" dirty="0" smtClean="0"/>
              <a:t>Researchers are always innovating, always pushing, always following the science. </a:t>
            </a:r>
          </a:p>
          <a:p>
            <a:endParaRPr lang="en-US" baseline="0" dirty="0" smtClean="0"/>
          </a:p>
          <a:p>
            <a:r>
              <a:rPr lang="en-US" baseline="0" dirty="0" smtClean="0"/>
              <a:t>As Researcher </a:t>
            </a:r>
            <a:r>
              <a:rPr lang="en-US" baseline="0" dirty="0" err="1" smtClean="0"/>
              <a:t>generatemore</a:t>
            </a:r>
            <a:r>
              <a:rPr lang="en-US" baseline="0" dirty="0" smtClean="0"/>
              <a:t> data, and new types of data, researchers digital literacy and data management practices have not always kept pace. </a:t>
            </a:r>
          </a:p>
          <a:p>
            <a:endParaRPr lang="en-US" baseline="0" dirty="0" smtClean="0"/>
          </a:p>
        </p:txBody>
      </p:sp>
      <p:sp>
        <p:nvSpPr>
          <p:cNvPr id="4" name="Slide Number Placeholder 3"/>
          <p:cNvSpPr>
            <a:spLocks noGrp="1"/>
          </p:cNvSpPr>
          <p:nvPr>
            <p:ph type="sldNum" sz="quarter" idx="10"/>
          </p:nvPr>
        </p:nvSpPr>
        <p:spPr/>
        <p:txBody>
          <a:bodyPr/>
          <a:lstStyle/>
          <a:p>
            <a:fld id="{FA31EC25-454F-0547-BC7F-78AD2D685068}"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sz="1200" b="1" dirty="0" smtClean="0">
                <a:solidFill>
                  <a:schemeClr val="bg1">
                    <a:lumMod val="50000"/>
                  </a:schemeClr>
                </a:solidFill>
                <a:latin typeface="Lyon Display Regular"/>
                <a:cs typeface="Lyon Display Regular"/>
              </a:rPr>
              <a:t>,  via instruction, educational materials, and advancement of  best practices (2.3)</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b="1" dirty="0" smtClean="0">
                <a:solidFill>
                  <a:srgbClr val="7F7F7F"/>
                </a:solidFill>
                <a:latin typeface="Lyon Display Regular"/>
                <a:cs typeface="Lyon Display Regular"/>
              </a:rPr>
              <a:t>of formal 			 education programs (3)</a:t>
            </a:r>
            <a:endParaRPr lang="en-US" sz="1200" b="1" dirty="0" smtClean="0">
              <a:solidFill>
                <a:srgbClr val="953735"/>
              </a:solidFill>
              <a:latin typeface="Lyon Display Regular"/>
              <a:cs typeface="Lyon Display Regular"/>
            </a:endParaRP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to we roll out RDM</a:t>
            </a:r>
            <a:r>
              <a:rPr lang="en-US" baseline="0" dirty="0" smtClean="0"/>
              <a:t> services, I can hang up a shingle (on the internet) but that doesn’t mean anyone will come. Active outreach to develop and leverage relationships is the only way to make this happen – we have the carrots, the funding agencies have the sticks, and we can try to make their sticks look like carrots….</a:t>
            </a:r>
          </a:p>
          <a:p>
            <a:endParaRPr lang="en-US" baseline="0" dirty="0" smtClean="0"/>
          </a:p>
          <a:p>
            <a:r>
              <a:rPr lang="en-US" baseline="0" dirty="0" smtClean="0"/>
              <a:t>We will need to leverage relationships to </a:t>
            </a:r>
            <a:r>
              <a:rPr lang="en-US" dirty="0" smtClean="0"/>
              <a:t>Tailor the message for  faculty, staff,</a:t>
            </a:r>
            <a:r>
              <a:rPr lang="en-US" baseline="0" dirty="0" smtClean="0"/>
              <a:t> </a:t>
            </a:r>
            <a:r>
              <a:rPr lang="en-US" baseline="0" dirty="0" err="1" smtClean="0"/>
              <a:t>postdocs</a:t>
            </a:r>
            <a:r>
              <a:rPr lang="en-US" baseline="0" dirty="0" smtClean="0"/>
              <a:t> and students</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Promote data literacy across the research lifecycle through instruction, educational materials, and advancement of best practices</a:t>
            </a:r>
          </a:p>
          <a:p>
            <a:endParaRPr lang="en-US" dirty="0" smtClean="0"/>
          </a:p>
          <a:p>
            <a:r>
              <a:rPr lang="en-US" sz="1200" b="1" dirty="0" smtClean="0">
                <a:solidFill>
                  <a:schemeClr val="bg1">
                    <a:lumMod val="50000"/>
                  </a:schemeClr>
                </a:solidFill>
                <a:latin typeface="Lyon Display Regular"/>
                <a:cs typeface="Lyon Display Regular"/>
              </a:rPr>
              <a:t>Map State of the Data at OHSU</a:t>
            </a:r>
            <a:endParaRPr lang="en-US" dirty="0" smtClean="0"/>
          </a:p>
          <a:p>
            <a:r>
              <a:rPr lang="en-US" dirty="0" smtClean="0"/>
              <a:t>Reference interview</a:t>
            </a:r>
          </a:p>
          <a:p>
            <a:endParaRPr lang="en-US" dirty="0" smtClean="0"/>
          </a:p>
          <a:p>
            <a:r>
              <a:rPr lang="en-US" sz="1200" b="1" dirty="0" smtClean="0">
                <a:solidFill>
                  <a:schemeClr val="bg1">
                    <a:lumMod val="50000"/>
                  </a:schemeClr>
                </a:solidFill>
                <a:latin typeface="Lyon Display Regular"/>
                <a:cs typeface="Lyon Display Regular"/>
              </a:rPr>
              <a:t>Providing stakeholder-driven RDM services will support….</a:t>
            </a:r>
          </a:p>
          <a:p>
            <a:r>
              <a:rPr lang="en-US" sz="1200" b="1" dirty="0" smtClean="0">
                <a:solidFill>
                  <a:schemeClr val="bg1">
                    <a:lumMod val="50000"/>
                  </a:schemeClr>
                </a:solidFill>
                <a:latin typeface="Lyon Display Regular"/>
                <a:cs typeface="Lyon Display Regular"/>
              </a:rPr>
              <a:t>			Collaboration &amp; innovation, efficient project transitions</a:t>
            </a:r>
          </a:p>
          <a:p>
            <a:r>
              <a:rPr lang="en-US" sz="1200" b="1" dirty="0" smtClean="0">
                <a:solidFill>
                  <a:schemeClr val="bg1">
                    <a:lumMod val="50000"/>
                  </a:schemeClr>
                </a:solidFill>
                <a:latin typeface="Lyon Display Regular"/>
                <a:cs typeface="Lyon Display Regular"/>
              </a:rPr>
              <a:t>			Diverse outputs with appropriate data management practices</a:t>
            </a:r>
            <a:endParaRPr lang="en-US" sz="1200" b="1" dirty="0" smtClean="0">
              <a:solidFill>
                <a:srgbClr val="953735"/>
              </a:solidFill>
              <a:latin typeface="Lyon Display Regular"/>
              <a:cs typeface="Lyon Display Regular"/>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accent2">
                    <a:lumMod val="75000"/>
                  </a:schemeClr>
                </a:solidFill>
                <a:latin typeface="Lyon Display Regular"/>
                <a:cs typeface="Lyon Display Regular"/>
              </a:rPr>
              <a:t>Develop services that support diverse data outputs with appropriate data management practices</a:t>
            </a:r>
          </a:p>
          <a:p>
            <a:r>
              <a:rPr lang="en-US" sz="1200" b="1" dirty="0" smtClean="0">
                <a:solidFill>
                  <a:srgbClr val="7F7F7F"/>
                </a:solidFill>
                <a:latin typeface="Lyon Display Regular"/>
                <a:cs typeface="Lyon Display Regular"/>
              </a:rPr>
              <a:t>Develop assessment mechanism to track</a:t>
            </a:r>
          </a:p>
          <a:p>
            <a:r>
              <a:rPr lang="en-US" sz="1200" b="1" dirty="0" smtClean="0">
                <a:solidFill>
                  <a:srgbClr val="7F7F7F"/>
                </a:solidFill>
                <a:latin typeface="Lyon Display Regular"/>
                <a:cs typeface="Lyon Display Regular"/>
              </a:rPr>
              <a:t>	Assess the culture of data management at OHSU</a:t>
            </a:r>
          </a:p>
          <a:p>
            <a:endParaRPr lang="en-US" sz="1200" b="1" dirty="0" smtClean="0">
              <a:solidFill>
                <a:srgbClr val="7F7F7F"/>
              </a:solidFill>
              <a:latin typeface="Lyon Display Regular"/>
              <a:cs typeface="Lyon Display Regular"/>
            </a:endParaRPr>
          </a:p>
          <a:p>
            <a:r>
              <a:rPr lang="en-US" sz="1200" b="1" dirty="0" smtClean="0">
                <a:solidFill>
                  <a:srgbClr val="7F7F7F"/>
                </a:solidFill>
                <a:latin typeface="Lyon Display Regular"/>
                <a:cs typeface="Lyon Display Regular"/>
              </a:rPr>
              <a:t>OCTRI assessment based on confidence – </a:t>
            </a:r>
            <a:r>
              <a:rPr lang="en-US" sz="1200" b="1" dirty="0" err="1" smtClean="0">
                <a:solidFill>
                  <a:srgbClr val="7F7F7F"/>
                </a:solidFill>
                <a:latin typeface="Lyon Display Regular"/>
                <a:cs typeface="Lyon Display Regular"/>
              </a:rPr>
              <a:t>adrian</a:t>
            </a:r>
            <a:r>
              <a:rPr lang="en-US" sz="1200" b="1" dirty="0" smtClean="0">
                <a:solidFill>
                  <a:srgbClr val="7F7F7F"/>
                </a:solidFill>
                <a:latin typeface="Lyon Display Regular"/>
                <a:cs typeface="Lyon Display Regular"/>
              </a:rPr>
              <a:t> </a:t>
            </a:r>
            <a:r>
              <a:rPr lang="en-US" sz="1200" b="1" dirty="0" err="1" smtClean="0">
                <a:solidFill>
                  <a:srgbClr val="7F7F7F"/>
                </a:solidFill>
                <a:latin typeface="Lyon Display Regular"/>
                <a:cs typeface="Lyon Display Regular"/>
              </a:rPr>
              <a:t>rodgers</a:t>
            </a:r>
            <a:endParaRPr lang="en-US" sz="1200" b="1" dirty="0" smtClean="0">
              <a:solidFill>
                <a:srgbClr val="7F7F7F"/>
              </a:solidFill>
              <a:latin typeface="Lyon Display Regular"/>
              <a:cs typeface="Lyon Display Regular"/>
            </a:endParaRPr>
          </a:p>
          <a:p>
            <a:endParaRPr lang="en-US" sz="1200" b="1" dirty="0" smtClean="0">
              <a:solidFill>
                <a:srgbClr val="7F7F7F"/>
              </a:solidFill>
              <a:latin typeface="Lyon Display Regular"/>
              <a:cs typeface="Lyon Display Regular"/>
            </a:endParaRPr>
          </a:p>
          <a:p>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Uniquely </a:t>
            </a:r>
            <a:r>
              <a:rPr lang="en-US" dirty="0" err="1" smtClean="0"/>
              <a:t>quailified</a:t>
            </a:r>
            <a:r>
              <a:rPr lang="en-US" baseline="0" dirty="0" smtClean="0"/>
              <a:t> to hit the ground running in the position</a:t>
            </a:r>
          </a:p>
          <a:p>
            <a:endParaRPr lang="en-US" baseline="0" dirty="0" smtClean="0"/>
          </a:p>
          <a:p>
            <a:r>
              <a:rPr lang="en-US" sz="2000" dirty="0" smtClean="0">
                <a:solidFill>
                  <a:srgbClr val="953735"/>
                </a:solidFill>
                <a:latin typeface="Helvetica"/>
                <a:cs typeface="Helvetica"/>
              </a:rPr>
              <a:t>1. Relationship building </a:t>
            </a:r>
          </a:p>
          <a:p>
            <a:pPr lvl="2">
              <a:buFont typeface="Arial"/>
              <a:buChar char="•"/>
            </a:pPr>
            <a:r>
              <a:rPr lang="en-US" sz="2000" dirty="0" smtClean="0">
                <a:solidFill>
                  <a:srgbClr val="953735"/>
                </a:solidFill>
                <a:latin typeface="Helvetica"/>
                <a:cs typeface="Helvetica"/>
              </a:rPr>
              <a:t> 	Connect, collaborate to understand &amp; meet 				stakeholder needs</a:t>
            </a:r>
          </a:p>
          <a:p>
            <a:endParaRPr lang="en-US" sz="2000" dirty="0" smtClean="0">
              <a:solidFill>
                <a:srgbClr val="953735"/>
              </a:solidFill>
              <a:latin typeface="Helvetica"/>
              <a:cs typeface="Helvetica"/>
            </a:endParaRPr>
          </a:p>
          <a:p>
            <a:r>
              <a:rPr lang="en-US" sz="2000" dirty="0" smtClean="0">
                <a:solidFill>
                  <a:srgbClr val="953735"/>
                </a:solidFill>
                <a:latin typeface="Helvetica"/>
                <a:cs typeface="Helvetica"/>
              </a:rPr>
              <a:t>	2. Research data management services	</a:t>
            </a:r>
          </a:p>
          <a:p>
            <a:pPr lvl="2">
              <a:buFont typeface="Arial"/>
              <a:buChar char="•"/>
            </a:pPr>
            <a:r>
              <a:rPr lang="en-US" sz="2000" dirty="0" smtClean="0">
                <a:solidFill>
                  <a:srgbClr val="953735"/>
                </a:solidFill>
                <a:latin typeface="Helvetica"/>
                <a:cs typeface="Helvetica"/>
              </a:rPr>
              <a:t>	Data literacy across research lifecycle</a:t>
            </a:r>
          </a:p>
          <a:p>
            <a:endParaRPr lang="en-US" sz="2000" dirty="0" smtClean="0">
              <a:solidFill>
                <a:srgbClr val="953735"/>
              </a:solidFill>
              <a:latin typeface="Helvetica"/>
              <a:cs typeface="Helvetica"/>
            </a:endParaRPr>
          </a:p>
          <a:p>
            <a:r>
              <a:rPr lang="en-US" sz="2000" dirty="0" smtClean="0">
                <a:solidFill>
                  <a:srgbClr val="953735"/>
                </a:solidFill>
                <a:latin typeface="Helvetica"/>
                <a:cs typeface="Helvetica"/>
              </a:rPr>
              <a:t>	3. Educational Programming</a:t>
            </a:r>
          </a:p>
          <a:p>
            <a:pPr lvl="2">
              <a:buFont typeface="Arial"/>
              <a:buChar char="•"/>
            </a:pPr>
            <a:r>
              <a:rPr lang="en-US" sz="2000" dirty="0" smtClean="0">
                <a:solidFill>
                  <a:srgbClr val="953735"/>
                </a:solidFill>
                <a:latin typeface="Helvetica"/>
                <a:cs typeface="Helvetica"/>
              </a:rPr>
              <a:t>	Develop, deliver, evaluate outcomes</a:t>
            </a:r>
          </a:p>
          <a:p>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Uniquely </a:t>
            </a:r>
            <a:r>
              <a:rPr lang="en-US" dirty="0" err="1" smtClean="0"/>
              <a:t>quailified</a:t>
            </a:r>
            <a:r>
              <a:rPr lang="en-US" baseline="0" dirty="0" smtClean="0"/>
              <a:t> to hit the ground running in the position</a:t>
            </a:r>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Uniquely </a:t>
            </a:r>
            <a:r>
              <a:rPr lang="en-US" dirty="0" err="1" smtClean="0"/>
              <a:t>quailified</a:t>
            </a:r>
            <a:r>
              <a:rPr lang="en-US" baseline="0" dirty="0" smtClean="0"/>
              <a:t> to hit the ground running in the position</a:t>
            </a:r>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Promote data literacy across the research lifecycle through instruction, educational materials, and advancement of best practices</a:t>
            </a:r>
          </a:p>
          <a:p>
            <a:endParaRPr lang="en-US" dirty="0" smtClean="0"/>
          </a:p>
          <a:p>
            <a:endParaRPr lang="en-US" dirty="0" smtClean="0"/>
          </a:p>
          <a:p>
            <a:r>
              <a:rPr lang="en-US" dirty="0" smtClean="0"/>
              <a:t>Reference interview</a:t>
            </a:r>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37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a:p>
            <a:r>
              <a:rPr lang="en-US" dirty="0" smtClean="0"/>
              <a:t>Reference interview</a:t>
            </a:r>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38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a:p>
            <a:r>
              <a:rPr lang="en-US" dirty="0" smtClean="0"/>
              <a:t>Reference interview</a:t>
            </a:r>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39</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CUT THIS</a:t>
            </a:r>
          </a:p>
          <a:p>
            <a:endParaRPr lang="en-US" dirty="0" smtClean="0"/>
          </a:p>
          <a:p>
            <a:r>
              <a:rPr lang="en-US" dirty="0" smtClean="0"/>
              <a:t>What does it mean to anticipate and respond nimbly?</a:t>
            </a:r>
          </a:p>
          <a:p>
            <a:endParaRPr lang="en-US" dirty="0" smtClean="0"/>
          </a:p>
          <a:p>
            <a:r>
              <a:rPr lang="en-US" dirty="0" smtClean="0"/>
              <a:t>First we maintain and build relationships</a:t>
            </a:r>
          </a:p>
          <a:p>
            <a:r>
              <a:rPr lang="en-US" dirty="0" smtClean="0"/>
              <a:t>Though</a:t>
            </a:r>
            <a:r>
              <a:rPr lang="en-US" baseline="0" dirty="0" smtClean="0"/>
              <a:t> those relationships, we develop relevant and timely educational programming and clinics/workshops</a:t>
            </a:r>
          </a:p>
          <a:p>
            <a:r>
              <a:rPr lang="en-US" baseline="0" dirty="0" smtClean="0"/>
              <a:t>					we facilitate RDM though best practices instruction and one-on-one consulting</a:t>
            </a:r>
          </a:p>
          <a:p>
            <a:r>
              <a:rPr lang="en-US" baseline="0" dirty="0" smtClean="0"/>
              <a:t>					we engage at a </a:t>
            </a:r>
            <a:r>
              <a:rPr lang="en-US" baseline="0" dirty="0" err="1" smtClean="0"/>
              <a:t>higer</a:t>
            </a:r>
            <a:r>
              <a:rPr lang="en-US" baseline="0" dirty="0" smtClean="0"/>
              <a:t> level, we are the RDM experts and can speak for best practices at the level of institutional policy</a:t>
            </a:r>
          </a:p>
          <a:p>
            <a:r>
              <a:rPr lang="en-US" baseline="0" dirty="0" smtClean="0"/>
              <a:t>					And finally, I will always be a researcher at heart, so I want to keep doing hypothesis driven research though internal and external collaborations</a:t>
            </a:r>
          </a:p>
          <a:p>
            <a:endParaRPr lang="en-US" baseline="0" dirty="0" smtClean="0"/>
          </a:p>
          <a:p>
            <a:endParaRPr lang="en-US" dirty="0" smtClean="0"/>
          </a:p>
          <a:p>
            <a:r>
              <a:rPr lang="en-US" dirty="0" smtClean="0"/>
              <a:t>Higher level stuff</a:t>
            </a:r>
            <a:r>
              <a:rPr lang="en-US" baseline="0" dirty="0" smtClean="0"/>
              <a:t> -</a:t>
            </a:r>
            <a:r>
              <a:rPr lang="en-US" dirty="0" smtClean="0"/>
              <a:t>Data science policy</a:t>
            </a:r>
          </a:p>
          <a:p>
            <a:r>
              <a:rPr lang="en-US" dirty="0" err="1" smtClean="0"/>
              <a:t>Witig</a:t>
            </a:r>
            <a:r>
              <a:rPr lang="en-US" dirty="0" smtClean="0"/>
              <a:t> lib and externally and researchers</a:t>
            </a:r>
          </a:p>
          <a:p>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42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At</a:t>
            </a:r>
            <a:r>
              <a:rPr lang="en-US" baseline="0" dirty="0" smtClean="0"/>
              <a:t> institutions across the country, </a:t>
            </a:r>
          </a:p>
          <a:p>
            <a:r>
              <a:rPr lang="en-US" baseline="0" dirty="0" smtClean="0"/>
              <a:t>libraries are working to deeply understand the needs of researchers of all kinds,  there are many published </a:t>
            </a:r>
            <a:r>
              <a:rPr lang="en-US" baseline="0" dirty="0" err="1" smtClean="0"/>
              <a:t>preorts</a:t>
            </a:r>
            <a:r>
              <a:rPr lang="en-US" baseline="0" dirty="0" smtClean="0"/>
              <a:t> describing the </a:t>
            </a:r>
            <a:r>
              <a:rPr lang="en-US" baseline="0" dirty="0" err="1" smtClean="0"/>
              <a:t>cliate</a:t>
            </a:r>
            <a:r>
              <a:rPr lang="en-US" baseline="0" dirty="0" smtClean="0"/>
              <a:t> at specific institutions. </a:t>
            </a:r>
          </a:p>
          <a:p>
            <a:endParaRPr lang="en-US" baseline="0" dirty="0" smtClean="0"/>
          </a:p>
          <a:p>
            <a:r>
              <a:rPr lang="en-US" baseline="0" dirty="0" smtClean="0"/>
              <a:t>Libraries as the information and data experts on campus are collaborating on institutional  policies .</a:t>
            </a:r>
          </a:p>
          <a:p>
            <a:endParaRPr lang="en-US" baseline="0" dirty="0" smtClean="0"/>
          </a:p>
          <a:p>
            <a:r>
              <a:rPr lang="en-US" baseline="0" dirty="0" smtClean="0"/>
              <a:t>Students come to PhD programs with </a:t>
            </a:r>
            <a:r>
              <a:rPr lang="en-US" baseline="0" dirty="0" err="1" smtClean="0"/>
              <a:t>viraible</a:t>
            </a:r>
            <a:r>
              <a:rPr lang="en-US" baseline="0" dirty="0" smtClean="0"/>
              <a:t> levels of </a:t>
            </a:r>
            <a:r>
              <a:rPr lang="en-US" baseline="0" dirty="0" err="1" smtClean="0"/>
              <a:t>expereince</a:t>
            </a:r>
            <a:r>
              <a:rPr lang="en-US" baseline="0" dirty="0" smtClean="0"/>
              <a:t> dealing with data and the faculty noted a lack of DEEP TRANSFERRABLE SKILLS in their students, and Faculty </a:t>
            </a:r>
            <a:r>
              <a:rPr lang="en-US" baseline="0" dirty="0" err="1" smtClean="0"/>
              <a:t>acknowedge</a:t>
            </a:r>
            <a:r>
              <a:rPr lang="en-US" baseline="0" dirty="0" smtClean="0"/>
              <a:t> need for RDM training</a:t>
            </a:r>
          </a:p>
          <a:p>
            <a:endParaRPr lang="en-US" baseline="0" dirty="0" smtClean="0"/>
          </a:p>
          <a:p>
            <a:r>
              <a:rPr lang="en-US" baseline="0" dirty="0" smtClean="0"/>
              <a:t>Libraries responding by </a:t>
            </a:r>
            <a:r>
              <a:rPr lang="en-US" baseline="0" dirty="0" err="1" smtClean="0"/>
              <a:t>devloping</a:t>
            </a:r>
            <a:r>
              <a:rPr lang="en-US" baseline="0" dirty="0" smtClean="0"/>
              <a:t> educational programs, and providing skill and tool instructional support -  but there’s no consensus on what works. </a:t>
            </a:r>
          </a:p>
          <a:p>
            <a:endParaRPr lang="en-US" dirty="0" smtClean="0"/>
          </a:p>
          <a:p>
            <a:r>
              <a:rPr lang="en-US" dirty="0" smtClean="0"/>
              <a:t>Ideally,</a:t>
            </a:r>
            <a:r>
              <a:rPr lang="en-US" baseline="0" dirty="0" smtClean="0"/>
              <a:t> this t</a:t>
            </a:r>
            <a:r>
              <a:rPr lang="en-US" dirty="0" smtClean="0"/>
              <a:t>his support enables</a:t>
            </a:r>
            <a:r>
              <a:rPr lang="en-US" baseline="0" dirty="0" smtClean="0"/>
              <a:t> researchers to develop substantive, transferrable knowledge of research data management best </a:t>
            </a:r>
            <a:r>
              <a:rPr lang="en-US" baseline="0" dirty="0" smtClean="0"/>
              <a:t>practices</a:t>
            </a:r>
          </a:p>
          <a:p>
            <a:endParaRPr lang="en-US" baseline="0" dirty="0" smtClean="0"/>
          </a:p>
          <a:p>
            <a:endParaRPr lang="en-US" baseline="0" dirty="0" smtClean="0"/>
          </a:p>
          <a:p>
            <a:endParaRPr lang="en-US" baseline="0" dirty="0" smtClean="0"/>
          </a:p>
          <a:p>
            <a:endParaRPr lang="en-US" baseline="0" dirty="0" smtClean="0"/>
          </a:p>
          <a:p>
            <a:r>
              <a:rPr lang="en-US" b="1" dirty="0" smtClean="0">
                <a:solidFill>
                  <a:prstClr val="white">
                    <a:lumMod val="65000"/>
                  </a:prstClr>
                </a:solidFill>
                <a:latin typeface="Lyon Display Regular"/>
                <a:cs typeface="Lyon Display Regular"/>
              </a:rPr>
              <a:t>(Carlson et al., 2011; UNC Provost’s task 	force 2012; Schaffer, 2013; Ferguson, 2013 )</a:t>
            </a:r>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sz="1200" b="1" dirty="0" smtClean="0">
                <a:solidFill>
                  <a:prstClr val="white">
                    <a:lumMod val="50000"/>
                  </a:prstClr>
                </a:solidFill>
                <a:latin typeface="Lyon Display Regular"/>
                <a:cs typeface="Lyon Display Regular"/>
              </a:rPr>
              <a:t>“Standards, </a:t>
            </a:r>
            <a:r>
              <a:rPr lang="en-US" sz="1200" b="1" dirty="0" err="1" smtClean="0">
                <a:solidFill>
                  <a:prstClr val="white">
                    <a:lumMod val="50000"/>
                  </a:prstClr>
                </a:solidFill>
                <a:latin typeface="Lyon Display Regular"/>
                <a:cs typeface="Lyon Display Regular"/>
              </a:rPr>
              <a:t>ontologies</a:t>
            </a:r>
            <a:r>
              <a:rPr lang="en-US" sz="1200" b="1" dirty="0" smtClean="0">
                <a:solidFill>
                  <a:prstClr val="white">
                    <a:lumMod val="50000"/>
                  </a:prstClr>
                </a:solidFill>
                <a:latin typeface="Lyon Display Regular"/>
                <a:cs typeface="Lyon Display Regular"/>
              </a:rPr>
              <a:t>, communities of practice” </a:t>
            </a:r>
            <a:r>
              <a:rPr lang="en-US" b="1" dirty="0" smtClean="0">
                <a:solidFill>
                  <a:prstClr val="white">
                    <a:lumMod val="65000"/>
                  </a:prstClr>
                </a:solidFill>
                <a:latin typeface="Lyon Display Regular"/>
                <a:cs typeface="Lyon Display Regular"/>
              </a:rPr>
              <a:t>(Schroeder, 2013)</a:t>
            </a:r>
            <a:r>
              <a:rPr lang="en-US" sz="1200" b="1" dirty="0" smtClean="0">
                <a:solidFill>
                  <a:schemeClr val="bg1">
                    <a:lumMod val="50000"/>
                  </a:schemeClr>
                </a:solidFill>
                <a:latin typeface="Lyon Display Regular"/>
                <a:cs typeface="Lyon Display Regular"/>
              </a:rPr>
              <a:t>	</a:t>
            </a:r>
          </a:p>
          <a:p>
            <a:endParaRPr lang="en-US" sz="1200" b="1" dirty="0" smtClean="0">
              <a:solidFill>
                <a:schemeClr val="bg1">
                  <a:lumMod val="50000"/>
                </a:schemeClr>
              </a:solidFill>
              <a:latin typeface="Lyon Display Regular"/>
              <a:cs typeface="Lyon Display Regular"/>
            </a:endParaRPr>
          </a:p>
          <a:p>
            <a:r>
              <a:rPr lang="en-US" sz="1200" b="1" dirty="0" smtClean="0">
                <a:solidFill>
                  <a:schemeClr val="bg1">
                    <a:lumMod val="50000"/>
                  </a:schemeClr>
                </a:solidFill>
                <a:latin typeface="Lyon Display Regular"/>
                <a:cs typeface="Lyon Display Regular"/>
              </a:rPr>
              <a:t>http://news.berkeley.edu/wp-content/uploads/2015/12/sciencecover.jpg</a:t>
            </a:r>
          </a:p>
          <a:p>
            <a:r>
              <a:rPr lang="en-US" sz="1200" b="1" dirty="0" err="1" smtClean="0">
                <a:solidFill>
                  <a:schemeClr val="bg1">
                    <a:lumMod val="50000"/>
                  </a:schemeClr>
                </a:solidFill>
                <a:latin typeface="Lyon Display Regular"/>
                <a:cs typeface="Lyon Display Regular"/>
              </a:rPr>
              <a:t>https://www.janelia.org/open-science/advanced-imaging-center-aic</a:t>
            </a:r>
            <a:r>
              <a:rPr lang="en-US" sz="1200" b="1" dirty="0" smtClean="0">
                <a:solidFill>
                  <a:schemeClr val="bg1">
                    <a:lumMod val="50000"/>
                  </a:schemeClr>
                </a:solidFill>
                <a:latin typeface="Lyon Display Regular"/>
                <a:cs typeface="Lyon Display Regular"/>
              </a:rPr>
              <a:t>	</a:t>
            </a:r>
          </a:p>
          <a:p>
            <a:r>
              <a:rPr lang="en-US" sz="1200" b="1" dirty="0" smtClean="0">
                <a:solidFill>
                  <a:schemeClr val="bg1">
                    <a:lumMod val="50000"/>
                  </a:schemeClr>
                </a:solidFill>
                <a:latin typeface="Lyon Display Regular"/>
                <a:cs typeface="Lyon Display Regular"/>
              </a:rPr>
              <a:t>http://www.thestar.com/content/dam/thestar/news/insight/2015/12/28/the-crispr-scientists-who-are-altering-genetic-history/mice-used-at-jackson-lab-for-anch.jpg.size.xxlarge.promo.jpg</a:t>
            </a:r>
          </a:p>
          <a:p>
            <a:r>
              <a:rPr lang="en-US" sz="1200" b="1" dirty="0" smtClean="0">
                <a:solidFill>
                  <a:schemeClr val="bg1">
                    <a:lumMod val="50000"/>
                  </a:schemeClr>
                </a:solidFill>
                <a:latin typeface="Lyon Display Regular"/>
                <a:cs typeface="Lyon Display Regular"/>
              </a:rPr>
              <a:t>	</a:t>
            </a:r>
          </a:p>
          <a:p>
            <a:r>
              <a:rPr lang="en-US" sz="1200" b="1" dirty="0" smtClean="0">
                <a:solidFill>
                  <a:schemeClr val="bg1">
                    <a:lumMod val="50000"/>
                  </a:schemeClr>
                </a:solidFill>
                <a:latin typeface="Lyon Display Regular"/>
                <a:cs typeface="Lyon Display Regular"/>
              </a:rPr>
              <a:t>	</a:t>
            </a:r>
            <a:r>
              <a:rPr lang="en-US" sz="1200" b="1" dirty="0" err="1" smtClean="0">
                <a:solidFill>
                  <a:schemeClr val="bg1">
                    <a:lumMod val="50000"/>
                  </a:schemeClr>
                </a:solidFill>
                <a:latin typeface="Lyon Display Regular"/>
                <a:cs typeface="Lyon Display Regular"/>
              </a:rPr>
              <a:t>http://www.aureliabio.com/capabilities/high-throughput-screening/</a:t>
            </a:r>
            <a:endParaRPr lang="en-US" sz="1200" b="1" dirty="0" smtClean="0">
              <a:solidFill>
                <a:schemeClr val="bg1">
                  <a:lumMod val="50000"/>
                </a:schemeClr>
              </a:solidFill>
              <a:latin typeface="Lyon Display Regular"/>
              <a:cs typeface="Lyon Display Regular"/>
            </a:endParaRPr>
          </a:p>
          <a:p>
            <a:endParaRPr lang="en-US" sz="1200" b="1" dirty="0" smtClean="0">
              <a:solidFill>
                <a:schemeClr val="bg1">
                  <a:lumMod val="50000"/>
                </a:schemeClr>
              </a:solidFill>
              <a:latin typeface="Lyon Display Regular"/>
              <a:cs typeface="Lyon Display Regular"/>
            </a:endParaRPr>
          </a:p>
          <a:p>
            <a:r>
              <a:rPr lang="en-US" sz="1200" b="1" dirty="0" smtClean="0">
                <a:solidFill>
                  <a:schemeClr val="bg1">
                    <a:lumMod val="50000"/>
                  </a:schemeClr>
                </a:solidFill>
                <a:latin typeface="Lyon Display Regular"/>
                <a:cs typeface="Lyon Display Regular"/>
              </a:rPr>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aseline="0" dirty="0" smtClean="0"/>
              <a:t>Here are just some of the diverse data types that our labs work with</a:t>
            </a:r>
          </a:p>
          <a:p>
            <a:r>
              <a:rPr lang="en-US" baseline="0" dirty="0" err="1" smtClean="0"/>
              <a:t>Gaouax</a:t>
            </a:r>
            <a:r>
              <a:rPr lang="en-US" baseline="0" dirty="0" smtClean="0"/>
              <a:t> lab – </a:t>
            </a:r>
            <a:r>
              <a:rPr lang="en-US" baseline="0" dirty="0" err="1" smtClean="0"/>
              <a:t>cryo</a:t>
            </a:r>
            <a:r>
              <a:rPr lang="en-US" baseline="0" dirty="0" smtClean="0"/>
              <a:t>-EM and protein crystallography data sets</a:t>
            </a:r>
          </a:p>
          <a:p>
            <a:r>
              <a:rPr lang="en-US" baseline="0" dirty="0" smtClean="0"/>
              <a:t>Gillespie lab – Proteomics data sets</a:t>
            </a:r>
          </a:p>
          <a:p>
            <a:r>
              <a:rPr lang="en-US" baseline="0" dirty="0" smtClean="0"/>
              <a:t>David Lab – records electrical signals form the brain and builds custom software to collect and analyze these data</a:t>
            </a:r>
          </a:p>
          <a:p>
            <a:r>
              <a:rPr lang="en-US" baseline="0" dirty="0" smtClean="0"/>
              <a:t>Galbraith lab – </a:t>
            </a:r>
            <a:r>
              <a:rPr lang="en-US" baseline="0" dirty="0" err="1" smtClean="0"/>
              <a:t>superrresolution</a:t>
            </a:r>
            <a:r>
              <a:rPr lang="en-US" baseline="0" dirty="0" smtClean="0"/>
              <a:t> </a:t>
            </a:r>
            <a:r>
              <a:rPr lang="en-US" baseline="0" dirty="0" err="1" smtClean="0"/>
              <a:t>micrscopy</a:t>
            </a:r>
            <a:r>
              <a:rPr lang="en-US" baseline="0" dirty="0" smtClean="0"/>
              <a:t> – 10s of </a:t>
            </a:r>
            <a:r>
              <a:rPr lang="en-US" baseline="0" dirty="0" err="1" smtClean="0"/>
              <a:t>thoursands</a:t>
            </a:r>
            <a:r>
              <a:rPr lang="en-US" baseline="0" dirty="0" smtClean="0"/>
              <a:t> of frames that need to be heavily processed to </a:t>
            </a:r>
            <a:r>
              <a:rPr lang="en-US" baseline="0" dirty="0" err="1" smtClean="0"/>
              <a:t>creat</a:t>
            </a:r>
            <a:r>
              <a:rPr lang="en-US" baseline="0" dirty="0" smtClean="0"/>
              <a:t> a single image</a:t>
            </a:r>
          </a:p>
          <a:p>
            <a:r>
              <a:rPr lang="en-US" baseline="0" dirty="0" err="1" smtClean="0"/>
              <a:t>Farrens</a:t>
            </a:r>
            <a:r>
              <a:rPr lang="en-US" baseline="0" dirty="0" smtClean="0"/>
              <a:t> Lab – quantitative fluorescence lifetime data</a:t>
            </a:r>
          </a:p>
          <a:p>
            <a:r>
              <a:rPr lang="en-US" baseline="0" dirty="0" smtClean="0"/>
              <a:t>Fair Lab – </a:t>
            </a:r>
            <a:r>
              <a:rPr lang="en-US" baseline="0" dirty="0" err="1" smtClean="0"/>
              <a:t>fMRI</a:t>
            </a:r>
            <a:r>
              <a:rPr lang="en-US" baseline="0" dirty="0" smtClean="0"/>
              <a:t> data that is </a:t>
            </a:r>
            <a:r>
              <a:rPr lang="en-US" baseline="0" dirty="0" err="1" smtClean="0"/>
              <a:t>usec</a:t>
            </a:r>
            <a:r>
              <a:rPr lang="en-US" baseline="0" dirty="0" smtClean="0"/>
              <a:t> to develop complex interaction maps</a:t>
            </a:r>
          </a:p>
          <a:p>
            <a:endParaRPr lang="en-US" baseline="0" dirty="0" smtClean="0"/>
          </a:p>
          <a:p>
            <a:r>
              <a:rPr lang="en-US" baseline="0" dirty="0" smtClean="0"/>
              <a:t>… and that’s just six labs spanning single protein structure at the atomic scale to human subjects</a:t>
            </a:r>
          </a:p>
          <a:p>
            <a:endParaRPr lang="en-US" baseline="0" dirty="0" smtClean="0"/>
          </a:p>
          <a:p>
            <a:r>
              <a:rPr lang="en-US" baseline="0" dirty="0" smtClean="0"/>
              <a:t>Beyond individual labs, there are multi-lab centers where researchers collaborate and connect, and come of these centers host technical cores with their own data needs. </a:t>
            </a:r>
          </a:p>
          <a:p>
            <a:endParaRPr lang="en-US" baseline="0" dirty="0" smtClean="0"/>
          </a:p>
          <a:p>
            <a:r>
              <a:rPr lang="en-US" baseline="0" dirty="0" smtClean="0"/>
              <a:t>Our research culture </a:t>
            </a:r>
            <a:r>
              <a:rPr lang="en-US" baseline="0" dirty="0" err="1" smtClean="0"/>
              <a:t>priotitzes</a:t>
            </a:r>
            <a:r>
              <a:rPr lang="en-US" baseline="0" dirty="0" smtClean="0"/>
              <a:t> collaboration, collegiality, </a:t>
            </a:r>
            <a:r>
              <a:rPr lang="en-US" baseline="0" dirty="0" err="1" smtClean="0"/>
              <a:t>ivvovation</a:t>
            </a:r>
            <a:r>
              <a:rPr lang="en-US" baseline="0" dirty="0" smtClean="0"/>
              <a:t>, and of course excellence</a:t>
            </a:r>
          </a:p>
          <a:p>
            <a:r>
              <a:rPr lang="en-US" sz="1200" b="1" dirty="0" smtClean="0">
                <a:solidFill>
                  <a:srgbClr val="953735"/>
                </a:solidFill>
                <a:latin typeface="Lyon Display Regular"/>
                <a:cs typeface="Lyon Display Regular"/>
              </a:rPr>
              <a:t>			</a:t>
            </a:r>
            <a:endParaRPr lang="en-US" sz="900" b="1" dirty="0" smtClean="0">
              <a:solidFill>
                <a:schemeClr val="bg1">
                  <a:lumMod val="50000"/>
                </a:schemeClr>
              </a:solidFill>
              <a:latin typeface="Lyon Display Regular"/>
              <a:cs typeface="Lyon Display Regular"/>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but it’s better than that – they show up – Research week, data jamboree, Open Insight events, </a:t>
            </a:r>
            <a:r>
              <a:rPr lang="en-US" baseline="0" dirty="0" err="1" smtClean="0"/>
              <a:t>Vollum</a:t>
            </a:r>
            <a:r>
              <a:rPr lang="en-US" baseline="0" dirty="0" smtClean="0"/>
              <a:t> Friday Seminars, to OHSU Library </a:t>
            </a:r>
            <a:r>
              <a:rPr lang="en-US" baseline="0" dirty="0" err="1" smtClean="0"/>
              <a:t>stratgic</a:t>
            </a:r>
            <a:r>
              <a:rPr lang="en-US" baseline="0" dirty="0" smtClean="0"/>
              <a:t> planning –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they </a:t>
            </a:r>
            <a:r>
              <a:rPr lang="en-US" baseline="0" dirty="0" err="1" smtClean="0"/>
              <a:t>priotitize</a:t>
            </a:r>
            <a:r>
              <a:rPr lang="en-US" baseline="0" dirty="0" smtClean="0"/>
              <a:t> learning, innovation, </a:t>
            </a:r>
            <a:r>
              <a:rPr lang="en-US" baseline="0" dirty="0" err="1" smtClean="0"/>
              <a:t>dicsvery</a:t>
            </a:r>
            <a:r>
              <a:rPr lang="en-US" baseline="0" dirty="0" smtClean="0"/>
              <a:t>, and they want the best tools and resources to get them there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because of that, we in this room are positioned to make a big impact as we roll out </a:t>
            </a:r>
            <a:r>
              <a:rPr lang="en-US" baseline="0" dirty="0" err="1" smtClean="0"/>
              <a:t>rsearch</a:t>
            </a:r>
            <a:r>
              <a:rPr lang="en-US" baseline="0" dirty="0" smtClean="0"/>
              <a:t> </a:t>
            </a:r>
            <a:r>
              <a:rPr lang="en-US" baseline="0" dirty="0" err="1" smtClean="0"/>
              <a:t>dat</a:t>
            </a:r>
            <a:r>
              <a:rPr lang="en-US" baseline="0" dirty="0" smtClean="0"/>
              <a:t> </a:t>
            </a:r>
            <a:r>
              <a:rPr lang="en-US" baseline="0" dirty="0" err="1" smtClean="0"/>
              <a:t>manament</a:t>
            </a:r>
            <a:r>
              <a:rPr lang="en-US" baseline="0" dirty="0" smtClean="0"/>
              <a:t> services to this </a:t>
            </a:r>
            <a:r>
              <a:rPr lang="en-US" baseline="0" dirty="0" err="1" smtClean="0"/>
              <a:t>communty</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sz="1200" b="1" dirty="0" smtClean="0">
              <a:solidFill>
                <a:srgbClr val="953735"/>
              </a:solidFill>
              <a:latin typeface="Lyon Display Regular"/>
              <a:cs typeface="Lyon Display Regular"/>
            </a:endParaRPr>
          </a:p>
          <a:p>
            <a:endParaRPr lang="en-US" baseline="0"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let’s start broadly. Science changes fast.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WHITMIRE AND ET AL TYPOS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BROADER SCIENCE PICS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CHOOSE 1 OR 2 TO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New</a:t>
            </a:r>
            <a:r>
              <a:rPr lang="en-US" baseline="0" dirty="0" smtClean="0"/>
              <a:t> tools are constantly being developed and adopted, existing tool are always being refined, larger more complex data sets can be collected today than ever before. But it’s more than just file formats and storage options that are changing. </a:t>
            </a:r>
          </a:p>
          <a:p>
            <a:r>
              <a:rPr lang="en-US" baseline="0" dirty="0" smtClean="0"/>
              <a:t>Labs are always changing - Students and </a:t>
            </a:r>
            <a:r>
              <a:rPr lang="en-US" baseline="0" dirty="0" err="1" smtClean="0"/>
              <a:t>postdocs</a:t>
            </a:r>
            <a:r>
              <a:rPr lang="en-US" baseline="0" dirty="0" smtClean="0"/>
              <a:t> cycle through labs. </a:t>
            </a:r>
            <a:r>
              <a:rPr lang="en-US" dirty="0" smtClean="0"/>
              <a:t> Volunteers</a:t>
            </a:r>
            <a:r>
              <a:rPr lang="en-US" baseline="0" dirty="0" smtClean="0"/>
              <a:t> and undergraduates make research contributions. THE LAB IS A CONSTANTLY CHANGING ECOSYSTEM. Researchers are always innovating, always pushing, always following the science. </a:t>
            </a:r>
          </a:p>
          <a:p>
            <a:endParaRPr lang="en-US" baseline="0" dirty="0" smtClean="0"/>
          </a:p>
          <a:p>
            <a:r>
              <a:rPr lang="en-US" baseline="0" dirty="0" smtClean="0"/>
              <a:t>As Researcher </a:t>
            </a:r>
            <a:r>
              <a:rPr lang="en-US" baseline="0" dirty="0" err="1" smtClean="0"/>
              <a:t>generatemore</a:t>
            </a:r>
            <a:r>
              <a:rPr lang="en-US" baseline="0" dirty="0" smtClean="0"/>
              <a:t> data, and new types of data, researchers digital literacy and data management practices have not always kept pace. </a:t>
            </a:r>
          </a:p>
          <a:p>
            <a:endParaRPr lang="en-US" baseline="0" dirty="0" smtClean="0"/>
          </a:p>
          <a:p>
            <a:r>
              <a:rPr lang="en-US" dirty="0" smtClean="0"/>
              <a:t>At</a:t>
            </a:r>
            <a:r>
              <a:rPr lang="en-US" baseline="0" dirty="0" smtClean="0"/>
              <a:t> institutions across the country, </a:t>
            </a:r>
          </a:p>
          <a:p>
            <a:r>
              <a:rPr lang="en-US" baseline="0" dirty="0" smtClean="0"/>
              <a:t>libraries are working to deeply understand the needs of researchers of all kinds,  - UNC report noted that many researcher report “ I do it myself” – Carlson et al reported that Trial and error was common in finding DRM strategies, and the faculty noted a lack of DEEP TRANSFERRABLE SKILLS in their students</a:t>
            </a:r>
          </a:p>
          <a:p>
            <a:endParaRPr lang="en-US" baseline="0" dirty="0" smtClean="0"/>
          </a:p>
          <a:p>
            <a:r>
              <a:rPr lang="en-US" baseline="0" dirty="0" smtClean="0"/>
              <a:t>Libraries responding to the needs of their institution by </a:t>
            </a:r>
            <a:r>
              <a:rPr lang="en-US" baseline="0" dirty="0" err="1" smtClean="0"/>
              <a:t>devloping</a:t>
            </a:r>
            <a:r>
              <a:rPr lang="en-US" baseline="0" dirty="0" smtClean="0"/>
              <a:t> educational programs, Highlighting research data management </a:t>
            </a:r>
            <a:r>
              <a:rPr lang="en-US" baseline="0" dirty="0" err="1" smtClean="0"/>
              <a:t>enducation</a:t>
            </a:r>
            <a:r>
              <a:rPr lang="en-US" baseline="0" dirty="0" smtClean="0"/>
              <a:t>, and providing subject-specific Liaison support</a:t>
            </a:r>
            <a:endParaRPr lang="en-US" dirty="0" smtClean="0"/>
          </a:p>
          <a:p>
            <a:endParaRPr lang="en-US" dirty="0" smtClean="0"/>
          </a:p>
          <a:p>
            <a:r>
              <a:rPr lang="en-US" dirty="0" smtClean="0"/>
              <a:t>This support enables</a:t>
            </a:r>
            <a:r>
              <a:rPr lang="en-US" baseline="0" dirty="0" smtClean="0"/>
              <a:t> researchers to </a:t>
            </a:r>
            <a:r>
              <a:rPr lang="en-US" baseline="0" dirty="0" err="1" smtClean="0"/>
              <a:t>dveleop</a:t>
            </a:r>
            <a:r>
              <a:rPr lang="en-US" baseline="0" dirty="0" smtClean="0"/>
              <a:t> substantive, transferrable knowledge of research data management best practices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etc, and providing personalized point of contact support to develop </a:t>
            </a:r>
            <a:r>
              <a:rPr lang="en-US" baseline="0" dirty="0" err="1" smtClean="0"/>
              <a:t>DMPs</a:t>
            </a:r>
            <a:r>
              <a:rPr lang="en-US" baseline="0" dirty="0" smtClean="0"/>
              <a:t> with </a:t>
            </a:r>
            <a:r>
              <a:rPr lang="en-US" baseline="0" dirty="0" err="1" smtClean="0"/>
              <a:t>individial</a:t>
            </a:r>
            <a:r>
              <a:rPr lang="en-US" baseline="0" dirty="0" smtClean="0"/>
              <a:t> labs and help researches adhere to funding agency </a:t>
            </a:r>
            <a:r>
              <a:rPr lang="en-US" baseline="0" dirty="0" err="1" smtClean="0"/>
              <a:t>guildeline</a:t>
            </a:r>
            <a:endParaRPr lang="en-US" baseline="0" dirty="0" smtClean="0"/>
          </a:p>
          <a:p>
            <a:endParaRPr lang="en-US" baseline="0" dirty="0" smtClean="0"/>
          </a:p>
          <a:p>
            <a:endParaRPr lang="en-US" baseline="0" dirty="0" smtClean="0"/>
          </a:p>
          <a:p>
            <a:endParaRPr lang="en-US" baseline="0" dirty="0" smtClean="0"/>
          </a:p>
          <a:p>
            <a:r>
              <a:rPr lang="en-US" b="1" dirty="0" smtClean="0">
                <a:solidFill>
                  <a:prstClr val="white">
                    <a:lumMod val="65000"/>
                  </a:prstClr>
                </a:solidFill>
                <a:latin typeface="Lyon Display Regular"/>
                <a:cs typeface="Lyon Display Regular"/>
              </a:rPr>
              <a:t>(Carlson et al., 2011; UNC Provost’s task 	force 2012; Schaffer, 2013; Ferguson, 2013 )</a:t>
            </a:r>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sz="1200" b="1" dirty="0" smtClean="0">
                <a:solidFill>
                  <a:prstClr val="white">
                    <a:lumMod val="50000"/>
                  </a:prstClr>
                </a:solidFill>
                <a:latin typeface="Lyon Display Regular"/>
                <a:cs typeface="Lyon Display Regular"/>
              </a:rPr>
              <a:t>“Standards, </a:t>
            </a:r>
            <a:r>
              <a:rPr lang="en-US" sz="1200" b="1" dirty="0" err="1" smtClean="0">
                <a:solidFill>
                  <a:prstClr val="white">
                    <a:lumMod val="50000"/>
                  </a:prstClr>
                </a:solidFill>
                <a:latin typeface="Lyon Display Regular"/>
                <a:cs typeface="Lyon Display Regular"/>
              </a:rPr>
              <a:t>ontologies</a:t>
            </a:r>
            <a:r>
              <a:rPr lang="en-US" sz="1200" b="1" dirty="0" smtClean="0">
                <a:solidFill>
                  <a:prstClr val="white">
                    <a:lumMod val="50000"/>
                  </a:prstClr>
                </a:solidFill>
                <a:latin typeface="Lyon Display Regular"/>
                <a:cs typeface="Lyon Display Regular"/>
              </a:rPr>
              <a:t>, communities of practice” </a:t>
            </a:r>
            <a:r>
              <a:rPr lang="en-US" b="1" dirty="0" smtClean="0">
                <a:solidFill>
                  <a:prstClr val="white">
                    <a:lumMod val="65000"/>
                  </a:prstClr>
                </a:solidFill>
                <a:latin typeface="Lyon Display Regular"/>
                <a:cs typeface="Lyon Display Regular"/>
              </a:rPr>
              <a:t>(Schroeder, 2013)</a:t>
            </a:r>
            <a:r>
              <a:rPr lang="en-US" sz="1200" b="1" dirty="0" smtClean="0">
                <a:solidFill>
                  <a:schemeClr val="bg1">
                    <a:lumMod val="50000"/>
                  </a:schemeClr>
                </a:solidFill>
                <a:latin typeface="Lyon Display Regular"/>
                <a:cs typeface="Lyon Display Regular"/>
              </a:rPr>
              <a:t>		</a:t>
            </a:r>
          </a:p>
          <a:p>
            <a:r>
              <a:rPr lang="en-US" sz="1200" b="1" dirty="0" smtClean="0">
                <a:solidFill>
                  <a:schemeClr val="bg1">
                    <a:lumMod val="50000"/>
                  </a:schemeClr>
                </a:solidFill>
                <a:latin typeface="Lyon Display Regular"/>
                <a:cs typeface="Lyon Display Regular"/>
              </a:rPr>
              <a:t>	</a:t>
            </a:r>
          </a:p>
          <a:p>
            <a:r>
              <a:rPr lang="en-US" sz="1200" b="1" dirty="0" smtClean="0">
                <a:solidFill>
                  <a:schemeClr val="bg1">
                    <a:lumMod val="50000"/>
                  </a:schemeClr>
                </a:solidFill>
                <a:latin typeface="Lyon Display Regular"/>
                <a:cs typeface="Lyon Display Regular"/>
              </a:rPr>
              <a:t>	</a:t>
            </a:r>
          </a:p>
          <a:p>
            <a:endParaRPr lang="en-US" sz="1200" b="1" dirty="0" smtClean="0">
              <a:solidFill>
                <a:schemeClr val="bg1">
                  <a:lumMod val="50000"/>
                </a:schemeClr>
              </a:solidFill>
              <a:latin typeface="Lyon Display Regular"/>
              <a:cs typeface="Lyon Display Regular"/>
            </a:endParaRPr>
          </a:p>
          <a:p>
            <a:r>
              <a:rPr lang="en-US" sz="1200" b="1" dirty="0" smtClean="0">
                <a:solidFill>
                  <a:schemeClr val="bg1">
                    <a:lumMod val="50000"/>
                  </a:schemeClr>
                </a:solidFill>
                <a:latin typeface="Lyon Display Regular"/>
                <a:cs typeface="Lyon Display Regular"/>
              </a:rPr>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In preparing this talk,</a:t>
            </a:r>
            <a:r>
              <a:rPr lang="en-US" baseline="0" dirty="0" smtClean="0"/>
              <a:t> I came across this quote. Any maybe quotes are cheesy, but I like this one: </a:t>
            </a:r>
          </a:p>
          <a:p>
            <a:r>
              <a:rPr lang="en-US" baseline="0" dirty="0" smtClean="0"/>
              <a:t>Spend a little bit of time on this quote because it breaks down the roll of the liaison in the research setting</a:t>
            </a:r>
            <a:endParaRPr lang="en-US" dirty="0" smtClean="0"/>
          </a:p>
          <a:p>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Enhance scholar productivity</a:t>
            </a:r>
            <a:r>
              <a:rPr lang="en-US" baseline="0" dirty="0" smtClean="0"/>
              <a:t> – what does this mean for the BSL RDM Librarian? And for the scholar? One way is improving research data management to improve lab </a:t>
            </a:r>
            <a:r>
              <a:rPr lang="en-US" baseline="0" dirty="0" err="1" smtClean="0"/>
              <a:t>personelle</a:t>
            </a:r>
            <a:r>
              <a:rPr lang="en-US" baseline="0" dirty="0" smtClean="0"/>
              <a:t> transitions..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anyone who has worked in research knows how difficult it can be when someone leaves the lab or when you need to sift back through someone else’s old data that was collected on an old system that no longer exists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By standardizing institutional best practices and increasing our liaison outreach to scientists,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we can help make that problem </a:t>
            </a:r>
            <a:r>
              <a:rPr lang="en-US" baseline="0" dirty="0" err="1" smtClean="0"/>
              <a:t>disapper</a:t>
            </a:r>
            <a:r>
              <a:rPr lang="en-US" baseline="0" dirty="0" smtClean="0"/>
              <a:t> at our labs and train a legion of data management pros who can take this knowledge with them as they move on</a:t>
            </a:r>
          </a:p>
          <a:p>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Empowering learners: </a:t>
            </a:r>
          </a:p>
          <a:p>
            <a:endParaRPr lang="en-US" dirty="0" smtClean="0"/>
          </a:p>
          <a:p>
            <a:r>
              <a:rPr lang="en-US" dirty="0" smtClean="0"/>
              <a:t>Researchers are here for the science, but</a:t>
            </a:r>
            <a:r>
              <a:rPr lang="en-US" baseline="0" dirty="0" smtClean="0"/>
              <a:t> like anyone, they’re vulnerable to skill-fatigue and the high “</a:t>
            </a:r>
            <a:r>
              <a:rPr lang="en-US" baseline="0" dirty="0" err="1" smtClean="0"/>
              <a:t>asctovation</a:t>
            </a:r>
            <a:r>
              <a:rPr lang="en-US" baseline="0" dirty="0" smtClean="0"/>
              <a:t> energy barrier” to learning new tools that can really improve their workflow.</a:t>
            </a:r>
          </a:p>
          <a:p>
            <a:endParaRPr lang="en-US" baseline="0" dirty="0" smtClean="0"/>
          </a:p>
          <a:p>
            <a:r>
              <a:rPr lang="en-US" baseline="0" dirty="0" smtClean="0"/>
              <a:t>But I know, from firsthand experience that the right course or workshop can really empower a grad student to start doing analysis in R rather than </a:t>
            </a:r>
            <a:r>
              <a:rPr lang="en-US" baseline="0" dirty="0" err="1" smtClean="0"/>
              <a:t>excell</a:t>
            </a:r>
            <a:r>
              <a:rPr lang="en-US" baseline="0" dirty="0" smtClean="0"/>
              <a:t>, </a:t>
            </a:r>
          </a:p>
          <a:p>
            <a:endParaRPr lang="en-US" baseline="0" dirty="0" smtClean="0"/>
          </a:p>
          <a:p>
            <a:r>
              <a:rPr lang="en-US" baseline="0" dirty="0" smtClean="0"/>
              <a:t>then they show their data in lab meeting with </a:t>
            </a:r>
            <a:r>
              <a:rPr lang="en-US" baseline="0" dirty="0" err="1" smtClean="0"/>
              <a:t>Rmarkdown</a:t>
            </a:r>
            <a:r>
              <a:rPr lang="en-US" baseline="0" dirty="0" smtClean="0"/>
              <a:t> where they break down every step of their analysis rather than just show a static bar graph –</a:t>
            </a:r>
          </a:p>
          <a:p>
            <a:endParaRPr lang="en-US" baseline="0" dirty="0" smtClean="0"/>
          </a:p>
          <a:p>
            <a:r>
              <a:rPr lang="en-US" baseline="0" dirty="0" smtClean="0"/>
              <a:t> digital literacy and improved </a:t>
            </a:r>
            <a:r>
              <a:rPr lang="en-US" baseline="0" dirty="0" err="1" smtClean="0"/>
              <a:t>reprodoucibility</a:t>
            </a:r>
            <a:r>
              <a:rPr lang="en-US" baseline="0" dirty="0" smtClean="0"/>
              <a:t> AND learner empowerment. </a:t>
            </a:r>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research lifecycle is connected to the teaching and the learning process – part of the same continuum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our students and </a:t>
            </a:r>
            <a:r>
              <a:rPr lang="en-US" baseline="0" dirty="0" err="1" smtClean="0"/>
              <a:t>postdocs</a:t>
            </a:r>
            <a:r>
              <a:rPr lang="en-US" baseline="0" dirty="0" smtClean="0"/>
              <a:t> are here to learn the principles and practice of high quality research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Library faculty and staff are experts at facilitating connections, developing delivering and assessing new educational approaches,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refine the teaching an learning process,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it’s a natural fit to engage with researchers to facilitate, develop new strategies, and assess the process of research through RDM and connection to other library resources </a:t>
            </a:r>
            <a:endParaRPr lang="en-US" dirty="0" smtClean="0"/>
          </a:p>
          <a:p>
            <a:endParaRPr lang="en-US" dirty="0"/>
          </a:p>
        </p:txBody>
      </p:sp>
      <p:sp>
        <p:nvSpPr>
          <p:cNvPr id="4" name="Slide Number Placeholder 3"/>
          <p:cNvSpPr>
            <a:spLocks noGrp="1"/>
          </p:cNvSpPr>
          <p:nvPr>
            <p:ph type="sldNum" sz="quarter" idx="10"/>
          </p:nvPr>
        </p:nvSpPr>
        <p:spPr/>
        <p:txBody>
          <a:bodyPr/>
          <a:lstStyle/>
          <a:p>
            <a:fld id="{FA31EC25-454F-0547-BC7F-78AD2D685068}"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0804EC-427E-6645-8F87-29C8FD57775C}" type="datetimeFigureOut">
              <a:rPr lang="en-US" smtClean="0"/>
              <a:pPr/>
              <a:t>3/17/16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74D419-3802-1745-93E6-AD54164C136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0804EC-427E-6645-8F87-29C8FD57775C}" type="datetimeFigureOut">
              <a:rPr lang="en-US" smtClean="0"/>
              <a:pPr/>
              <a:t>3/17/16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74D419-3802-1745-93E6-AD54164C136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0804EC-427E-6645-8F87-29C8FD57775C}" type="datetimeFigureOut">
              <a:rPr lang="en-US" smtClean="0"/>
              <a:pPr/>
              <a:t>3/17/16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74D419-3802-1745-93E6-AD54164C136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0804EC-427E-6645-8F87-29C8FD57775C}" type="datetimeFigureOut">
              <a:rPr lang="en-US" smtClean="0"/>
              <a:pPr/>
              <a:t>3/17/16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74D419-3802-1745-93E6-AD54164C136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0804EC-427E-6645-8F87-29C8FD57775C}" type="datetimeFigureOut">
              <a:rPr lang="en-US" smtClean="0"/>
              <a:pPr/>
              <a:t>3/17/16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74D419-3802-1745-93E6-AD54164C136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0804EC-427E-6645-8F87-29C8FD57775C}" type="datetimeFigureOut">
              <a:rPr lang="en-US" smtClean="0"/>
              <a:pPr/>
              <a:t>3/17/16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74D419-3802-1745-93E6-AD54164C136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0804EC-427E-6645-8F87-29C8FD57775C}" type="datetimeFigureOut">
              <a:rPr lang="en-US" smtClean="0"/>
              <a:pPr/>
              <a:t>3/17/16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74D419-3802-1745-93E6-AD54164C136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0804EC-427E-6645-8F87-29C8FD57775C}" type="datetimeFigureOut">
              <a:rPr lang="en-US" smtClean="0"/>
              <a:pPr/>
              <a:t>3/17/16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74D419-3802-1745-93E6-AD54164C136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0804EC-427E-6645-8F87-29C8FD57775C}" type="datetimeFigureOut">
              <a:rPr lang="en-US" smtClean="0"/>
              <a:pPr/>
              <a:t>3/17/16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74D419-3802-1745-93E6-AD54164C136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0804EC-427E-6645-8F87-29C8FD57775C}" type="datetimeFigureOut">
              <a:rPr lang="en-US" smtClean="0"/>
              <a:pPr/>
              <a:t>3/17/16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74D419-3802-1745-93E6-AD54164C136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0804EC-427E-6645-8F87-29C8FD57775C}" type="datetimeFigureOut">
              <a:rPr lang="en-US" smtClean="0"/>
              <a:pPr/>
              <a:t>3/17/16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74D419-3802-1745-93E6-AD54164C136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804EC-427E-6645-8F87-29C8FD57775C}" type="datetimeFigureOut">
              <a:rPr lang="en-US" smtClean="0"/>
              <a:pPr/>
              <a:t>3/17/16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4D419-3802-1745-93E6-AD54164C136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3.pdf"/><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df"/><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df"/><Relationship Id="rId5"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tram.jpg"/>
          <p:cNvPicPr>
            <a:picLocks noChangeAspect="1"/>
          </p:cNvPicPr>
          <p:nvPr/>
        </p:nvPicPr>
        <p:blipFill>
          <a:blip r:embed="rId3"/>
          <a:stretch>
            <a:fillRect/>
          </a:stretch>
        </p:blipFill>
        <p:spPr>
          <a:xfrm>
            <a:off x="0" y="816200"/>
            <a:ext cx="9144000" cy="6072188"/>
          </a:xfrm>
          <a:prstGeom prst="rect">
            <a:avLst/>
          </a:prstGeom>
        </p:spPr>
      </p:pic>
      <p:sp>
        <p:nvSpPr>
          <p:cNvPr id="4" name="Rectangle 3"/>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Building Data-Centric Relationships with Research Scientists</a:t>
            </a:r>
          </a:p>
        </p:txBody>
      </p:sp>
      <p:sp>
        <p:nvSpPr>
          <p:cNvPr id="9" name="Rectangle 8"/>
          <p:cNvSpPr/>
          <p:nvPr/>
        </p:nvSpPr>
        <p:spPr>
          <a:xfrm>
            <a:off x="391521" y="6470988"/>
            <a:ext cx="1444670" cy="261610"/>
          </a:xfrm>
          <a:prstGeom prst="rect">
            <a:avLst/>
          </a:prstGeom>
        </p:spPr>
        <p:txBody>
          <a:bodyPr wrap="none">
            <a:spAutoFit/>
          </a:bodyPr>
          <a:lstStyle/>
          <a:p>
            <a:r>
              <a:rPr lang="en-US" sz="1100" dirty="0" err="1" smtClean="0">
                <a:latin typeface="Helvetica"/>
                <a:cs typeface="Helvetica"/>
              </a:rPr>
              <a:t>Photo:Brent</a:t>
            </a:r>
            <a:r>
              <a:rPr lang="en-US" sz="1100" dirty="0" smtClean="0">
                <a:latin typeface="Helvetica"/>
                <a:cs typeface="Helvetica"/>
              </a:rPr>
              <a:t> </a:t>
            </a:r>
            <a:r>
              <a:rPr lang="en-US" sz="1100" dirty="0" err="1" smtClean="0">
                <a:latin typeface="Helvetica"/>
                <a:cs typeface="Helvetica"/>
              </a:rPr>
              <a:t>Wojahn</a:t>
            </a:r>
            <a:endParaRPr lang="en-US" sz="1100" dirty="0">
              <a:latin typeface="Helvetica"/>
              <a:cs typeface="Helvetica"/>
            </a:endParaRPr>
          </a:p>
        </p:txBody>
      </p:sp>
      <p:sp>
        <p:nvSpPr>
          <p:cNvPr id="7" name="TextBox 6"/>
          <p:cNvSpPr txBox="1"/>
          <p:nvPr/>
        </p:nvSpPr>
        <p:spPr>
          <a:xfrm>
            <a:off x="254000" y="1885109"/>
            <a:ext cx="6375400" cy="1569661"/>
          </a:xfrm>
          <a:prstGeom prst="rect">
            <a:avLst/>
          </a:prstGeom>
          <a:solidFill>
            <a:schemeClr val="bg1"/>
          </a:solidFill>
        </p:spPr>
        <p:txBody>
          <a:bodyPr wrap="square" lIns="274320" tIns="182880" rIns="182880" bIns="182880" rtlCol="0">
            <a:spAutoFit/>
          </a:bodyPr>
          <a:lstStyle/>
          <a:p>
            <a:pPr>
              <a:spcAft>
                <a:spcPts val="1200"/>
              </a:spcAft>
            </a:pPr>
            <a:r>
              <a:rPr lang="en-US" sz="2600" dirty="0" smtClean="0">
                <a:solidFill>
                  <a:schemeClr val="tx1">
                    <a:lumMod val="85000"/>
                    <a:lumOff val="15000"/>
                  </a:schemeClr>
                </a:solidFill>
                <a:latin typeface="Helvetica"/>
                <a:ea typeface="Lyon Text Semibold" charset="0"/>
                <a:cs typeface="Helvetica"/>
              </a:rPr>
              <a:t>Research liaison &amp; data management services to a research community 	at an academic health sciences university</a:t>
            </a:r>
            <a:endParaRPr lang="en-US" sz="2600" dirty="0">
              <a:solidFill>
                <a:schemeClr val="tx1">
                  <a:lumMod val="85000"/>
                  <a:lumOff val="15000"/>
                </a:schemeClr>
              </a:solidFill>
              <a:latin typeface="Helvetica"/>
              <a:ea typeface="Lyon Text Semibold" charset="0"/>
              <a:cs typeface="Helvetica"/>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6031179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a:xfrm>
            <a:off x="0" y="1473200"/>
            <a:ext cx="9144000" cy="53714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5536911"/>
            <a:ext cx="9144000" cy="1415772"/>
          </a:xfrm>
          <a:prstGeom prst="rect">
            <a:avLst/>
          </a:prstGeom>
          <a:noFill/>
        </p:spPr>
        <p:txBody>
          <a:bodyPr wrap="square" rtlCol="0">
            <a:spAutoFit/>
          </a:bodyPr>
          <a:lstStyle/>
          <a:p>
            <a:pPr algn="ctr"/>
            <a:r>
              <a:rPr lang="en-US" sz="2400" dirty="0" smtClean="0">
                <a:solidFill>
                  <a:schemeClr val="tx1">
                    <a:lumMod val="85000"/>
                    <a:lumOff val="15000"/>
                  </a:schemeClr>
                </a:solidFill>
                <a:latin typeface="Helvetica"/>
                <a:cs typeface="Helvetica"/>
              </a:rPr>
              <a:t>Role for Liaison contact and Research Data Management </a:t>
            </a:r>
          </a:p>
          <a:p>
            <a:pPr algn="ctr"/>
            <a:r>
              <a:rPr lang="en-US" sz="2400" dirty="0" smtClean="0">
                <a:solidFill>
                  <a:schemeClr val="tx1">
                    <a:lumMod val="85000"/>
                    <a:lumOff val="15000"/>
                  </a:schemeClr>
                </a:solidFill>
                <a:latin typeface="Helvetica"/>
                <a:cs typeface="Helvetica"/>
              </a:rPr>
              <a:t>best practices support at each step </a:t>
            </a:r>
          </a:p>
          <a:p>
            <a:pPr algn="r"/>
            <a:endParaRPr lang="en-US" sz="2000" dirty="0" smtClean="0">
              <a:solidFill>
                <a:schemeClr val="bg1">
                  <a:lumMod val="50000"/>
                </a:schemeClr>
              </a:solidFill>
              <a:latin typeface="Helvetica"/>
              <a:cs typeface="Helvetica"/>
            </a:endParaRPr>
          </a:p>
          <a:p>
            <a:pPr algn="r"/>
            <a:r>
              <a:rPr lang="en-US" dirty="0" err="1" smtClean="0">
                <a:solidFill>
                  <a:schemeClr val="bg1">
                    <a:lumMod val="50000"/>
                  </a:schemeClr>
                </a:solidFill>
                <a:latin typeface="Helvetica"/>
                <a:cs typeface="Helvetica"/>
              </a:rPr>
              <a:t>Whitmire</a:t>
            </a:r>
            <a:r>
              <a:rPr lang="en-US" dirty="0" smtClean="0">
                <a:solidFill>
                  <a:schemeClr val="bg1">
                    <a:lumMod val="50000"/>
                  </a:schemeClr>
                </a:solidFill>
                <a:latin typeface="Helvetica"/>
                <a:cs typeface="Helvetica"/>
              </a:rPr>
              <a:t>, 2013</a:t>
            </a:r>
            <a:endParaRPr lang="en-US" dirty="0">
              <a:solidFill>
                <a:schemeClr val="bg1">
                  <a:lumMod val="50000"/>
                </a:schemeClr>
              </a:solidFill>
              <a:latin typeface="Helvetica"/>
              <a:cs typeface="Helvetica"/>
            </a:endParaRPr>
          </a:p>
        </p:txBody>
      </p:sp>
      <p:pic>
        <p:nvPicPr>
          <p:cNvPr id="6" name="Picture 5"/>
          <p:cNvPicPr>
            <a:picLocks noChangeAspect="1"/>
          </p:cNvPicPr>
          <p:nvPr/>
        </p:nvPicPr>
        <p:blipFill>
          <a:blip r:embed="rId3"/>
          <a:stretch>
            <a:fillRect/>
          </a:stretch>
        </p:blipFill>
        <p:spPr>
          <a:xfrm>
            <a:off x="720725" y="1875681"/>
            <a:ext cx="7702550" cy="3435350"/>
          </a:xfrm>
          <a:prstGeom prst="rect">
            <a:avLst/>
          </a:prstGeom>
        </p:spPr>
      </p:pic>
      <p:sp>
        <p:nvSpPr>
          <p:cNvPr id="10" name="Rectangle 9"/>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Landscape: Library Liaison in the research and data lifecycle at OHSU</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a:xfrm>
            <a:off x="0" y="1473200"/>
            <a:ext cx="9144000" cy="53714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5536911"/>
            <a:ext cx="9144000" cy="1354217"/>
          </a:xfrm>
          <a:prstGeom prst="rect">
            <a:avLst/>
          </a:prstGeom>
          <a:noFill/>
        </p:spPr>
        <p:txBody>
          <a:bodyPr wrap="square" rtlCol="0">
            <a:spAutoFit/>
          </a:bodyPr>
          <a:lstStyle/>
          <a:p>
            <a:pPr algn="ctr"/>
            <a:r>
              <a:rPr lang="en-US" sz="2400" dirty="0" smtClean="0">
                <a:solidFill>
                  <a:schemeClr val="tx1">
                    <a:lumMod val="85000"/>
                    <a:lumOff val="15000"/>
                  </a:schemeClr>
                </a:solidFill>
                <a:latin typeface="Helvetica"/>
                <a:cs typeface="Helvetica"/>
              </a:rPr>
              <a:t>Formal and informal project conception – relationship is key </a:t>
            </a:r>
          </a:p>
          <a:p>
            <a:pPr algn="r"/>
            <a:endParaRPr lang="en-US" sz="2000" dirty="0" smtClean="0">
              <a:solidFill>
                <a:schemeClr val="bg1">
                  <a:lumMod val="50000"/>
                </a:schemeClr>
              </a:solidFill>
              <a:latin typeface="Helvetica"/>
              <a:cs typeface="Helvetica"/>
            </a:endParaRPr>
          </a:p>
          <a:p>
            <a:pPr algn="r"/>
            <a:endParaRPr lang="en-US" sz="2000" dirty="0" smtClean="0">
              <a:solidFill>
                <a:schemeClr val="bg1">
                  <a:lumMod val="50000"/>
                </a:schemeClr>
              </a:solidFill>
              <a:latin typeface="Helvetica"/>
              <a:cs typeface="Helvetica"/>
            </a:endParaRPr>
          </a:p>
          <a:p>
            <a:pPr algn="r"/>
            <a:r>
              <a:rPr lang="en-US" dirty="0" err="1" smtClean="0">
                <a:solidFill>
                  <a:schemeClr val="bg1">
                    <a:lumMod val="50000"/>
                  </a:schemeClr>
                </a:solidFill>
                <a:latin typeface="Helvetica"/>
                <a:cs typeface="Helvetica"/>
              </a:rPr>
              <a:t>Whitmire</a:t>
            </a:r>
            <a:r>
              <a:rPr lang="en-US" dirty="0" smtClean="0">
                <a:solidFill>
                  <a:schemeClr val="bg1">
                    <a:lumMod val="50000"/>
                  </a:schemeClr>
                </a:solidFill>
                <a:latin typeface="Helvetica"/>
                <a:cs typeface="Helvetica"/>
              </a:rPr>
              <a:t>, 2013</a:t>
            </a:r>
            <a:endParaRPr lang="en-US" dirty="0">
              <a:solidFill>
                <a:schemeClr val="bg1">
                  <a:lumMod val="50000"/>
                </a:schemeClr>
              </a:solidFill>
              <a:latin typeface="Helvetica"/>
              <a:cs typeface="Helvetica"/>
            </a:endParaRPr>
          </a:p>
        </p:txBody>
      </p:sp>
      <p:pic>
        <p:nvPicPr>
          <p:cNvPr id="6" name="Picture 5"/>
          <p:cNvPicPr>
            <a:picLocks noChangeAspect="1"/>
          </p:cNvPicPr>
          <p:nvPr/>
        </p:nvPicPr>
        <p:blipFill>
          <a:blip r:embed="rId3"/>
          <a:stretch>
            <a:fillRect/>
          </a:stretch>
        </p:blipFill>
        <p:spPr>
          <a:xfrm>
            <a:off x="720725" y="1875681"/>
            <a:ext cx="7702550" cy="3435350"/>
          </a:xfrm>
          <a:prstGeom prst="rect">
            <a:avLst/>
          </a:prstGeom>
        </p:spPr>
      </p:pic>
      <p:sp>
        <p:nvSpPr>
          <p:cNvPr id="10" name="Rectangle 9"/>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Landscape: Library Liaison in the research and data lifecycle at OHSU</a:t>
            </a:r>
          </a:p>
        </p:txBody>
      </p:sp>
      <p:sp>
        <p:nvSpPr>
          <p:cNvPr id="8" name="Rectangle 7"/>
          <p:cNvSpPr/>
          <p:nvPr/>
        </p:nvSpPr>
        <p:spPr>
          <a:xfrm>
            <a:off x="3251510" y="1888381"/>
            <a:ext cx="5171765" cy="3435349"/>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085473" y="1888381"/>
            <a:ext cx="1195177" cy="3435349"/>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86037" y="4254591"/>
            <a:ext cx="1200128" cy="1004577"/>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a:xfrm>
            <a:off x="0" y="1473200"/>
            <a:ext cx="9144000" cy="53714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5536911"/>
            <a:ext cx="9144000" cy="1354217"/>
          </a:xfrm>
          <a:prstGeom prst="rect">
            <a:avLst/>
          </a:prstGeom>
          <a:noFill/>
        </p:spPr>
        <p:txBody>
          <a:bodyPr wrap="square" rtlCol="0">
            <a:spAutoFit/>
          </a:bodyPr>
          <a:lstStyle/>
          <a:p>
            <a:pPr algn="ctr"/>
            <a:r>
              <a:rPr lang="en-US" sz="2400" dirty="0" smtClean="0">
                <a:solidFill>
                  <a:schemeClr val="tx1">
                    <a:lumMod val="85000"/>
                    <a:lumOff val="15000"/>
                  </a:schemeClr>
                </a:solidFill>
                <a:latin typeface="Helvetica"/>
                <a:cs typeface="Helvetica"/>
              </a:rPr>
              <a:t>That’s why they call it RE-search </a:t>
            </a:r>
          </a:p>
          <a:p>
            <a:pPr algn="r"/>
            <a:endParaRPr lang="en-US" sz="2000" dirty="0" smtClean="0">
              <a:solidFill>
                <a:schemeClr val="bg1">
                  <a:lumMod val="50000"/>
                </a:schemeClr>
              </a:solidFill>
              <a:latin typeface="Helvetica"/>
              <a:cs typeface="Helvetica"/>
            </a:endParaRPr>
          </a:p>
          <a:p>
            <a:pPr algn="r"/>
            <a:endParaRPr lang="en-US" sz="2000" dirty="0" smtClean="0">
              <a:solidFill>
                <a:schemeClr val="bg1">
                  <a:lumMod val="50000"/>
                </a:schemeClr>
              </a:solidFill>
              <a:latin typeface="Helvetica"/>
              <a:cs typeface="Helvetica"/>
            </a:endParaRPr>
          </a:p>
          <a:p>
            <a:pPr algn="r"/>
            <a:r>
              <a:rPr lang="en-US" dirty="0" err="1" smtClean="0">
                <a:solidFill>
                  <a:schemeClr val="bg1">
                    <a:lumMod val="50000"/>
                  </a:schemeClr>
                </a:solidFill>
                <a:latin typeface="Helvetica"/>
                <a:cs typeface="Helvetica"/>
              </a:rPr>
              <a:t>Whitmire</a:t>
            </a:r>
            <a:r>
              <a:rPr lang="en-US" dirty="0" smtClean="0">
                <a:solidFill>
                  <a:schemeClr val="bg1">
                    <a:lumMod val="50000"/>
                  </a:schemeClr>
                </a:solidFill>
                <a:latin typeface="Helvetica"/>
                <a:cs typeface="Helvetica"/>
              </a:rPr>
              <a:t>, 2013</a:t>
            </a:r>
            <a:endParaRPr lang="en-US" dirty="0">
              <a:solidFill>
                <a:schemeClr val="bg1">
                  <a:lumMod val="50000"/>
                </a:schemeClr>
              </a:solidFill>
              <a:latin typeface="Helvetica"/>
              <a:cs typeface="Helvetica"/>
            </a:endParaRPr>
          </a:p>
        </p:txBody>
      </p:sp>
      <p:pic>
        <p:nvPicPr>
          <p:cNvPr id="6" name="Picture 5"/>
          <p:cNvPicPr>
            <a:picLocks noChangeAspect="1"/>
          </p:cNvPicPr>
          <p:nvPr/>
        </p:nvPicPr>
        <p:blipFill>
          <a:blip r:embed="rId3"/>
          <a:stretch>
            <a:fillRect/>
          </a:stretch>
        </p:blipFill>
        <p:spPr>
          <a:xfrm>
            <a:off x="720725" y="1875681"/>
            <a:ext cx="7702550" cy="3435350"/>
          </a:xfrm>
          <a:prstGeom prst="rect">
            <a:avLst/>
          </a:prstGeom>
        </p:spPr>
      </p:pic>
      <p:sp>
        <p:nvSpPr>
          <p:cNvPr id="10" name="Rectangle 9"/>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Landscape: Library Liaison in the research and data lifecycle at OHSU</a:t>
            </a:r>
          </a:p>
        </p:txBody>
      </p:sp>
      <p:sp>
        <p:nvSpPr>
          <p:cNvPr id="8" name="Rectangle 7"/>
          <p:cNvSpPr/>
          <p:nvPr/>
        </p:nvSpPr>
        <p:spPr>
          <a:xfrm>
            <a:off x="3251510" y="1888381"/>
            <a:ext cx="5171765" cy="3435349"/>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15473" y="1888381"/>
            <a:ext cx="1195177" cy="2366119"/>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86037" y="4254591"/>
            <a:ext cx="1200128" cy="1004577"/>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022366" y="1977281"/>
            <a:ext cx="1266933" cy="1004577"/>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73167" y="4187081"/>
            <a:ext cx="1200128" cy="1004577"/>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a:xfrm>
            <a:off x="0" y="1473200"/>
            <a:ext cx="9144000" cy="53714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5536911"/>
            <a:ext cx="9144000" cy="1723549"/>
          </a:xfrm>
          <a:prstGeom prst="rect">
            <a:avLst/>
          </a:prstGeom>
          <a:noFill/>
        </p:spPr>
        <p:txBody>
          <a:bodyPr wrap="square" rtlCol="0">
            <a:spAutoFit/>
          </a:bodyPr>
          <a:lstStyle/>
          <a:p>
            <a:pPr algn="ctr"/>
            <a:r>
              <a:rPr lang="en-US" sz="2400" dirty="0" smtClean="0">
                <a:solidFill>
                  <a:schemeClr val="tx1">
                    <a:lumMod val="85000"/>
                    <a:lumOff val="15000"/>
                  </a:schemeClr>
                </a:solidFill>
                <a:latin typeface="Helvetica"/>
                <a:cs typeface="Helvetica"/>
              </a:rPr>
              <a:t>Connection to best practices &amp; resources throughout </a:t>
            </a:r>
          </a:p>
          <a:p>
            <a:pPr algn="ctr"/>
            <a:r>
              <a:rPr lang="en-US" sz="2400" dirty="0" smtClean="0">
                <a:solidFill>
                  <a:schemeClr val="tx1">
                    <a:lumMod val="85000"/>
                    <a:lumOff val="15000"/>
                  </a:schemeClr>
                </a:solidFill>
                <a:latin typeface="Helvetica"/>
                <a:cs typeface="Helvetica"/>
              </a:rPr>
              <a:t>data lifecycle</a:t>
            </a:r>
          </a:p>
          <a:p>
            <a:pPr algn="r"/>
            <a:endParaRPr lang="en-US" sz="2000" dirty="0" smtClean="0">
              <a:solidFill>
                <a:schemeClr val="bg1">
                  <a:lumMod val="50000"/>
                </a:schemeClr>
              </a:solidFill>
              <a:latin typeface="Helvetica"/>
              <a:cs typeface="Helvetica"/>
            </a:endParaRPr>
          </a:p>
          <a:p>
            <a:pPr algn="r"/>
            <a:endParaRPr lang="en-US" sz="2000" dirty="0" smtClean="0">
              <a:solidFill>
                <a:schemeClr val="bg1">
                  <a:lumMod val="50000"/>
                </a:schemeClr>
              </a:solidFill>
              <a:latin typeface="Helvetica"/>
              <a:cs typeface="Helvetica"/>
            </a:endParaRPr>
          </a:p>
          <a:p>
            <a:pPr algn="r"/>
            <a:r>
              <a:rPr lang="en-US" dirty="0" err="1" smtClean="0">
                <a:solidFill>
                  <a:schemeClr val="bg1">
                    <a:lumMod val="50000"/>
                  </a:schemeClr>
                </a:solidFill>
                <a:latin typeface="Helvetica"/>
                <a:cs typeface="Helvetica"/>
              </a:rPr>
              <a:t>Whitmire</a:t>
            </a:r>
            <a:r>
              <a:rPr lang="en-US" dirty="0" smtClean="0">
                <a:solidFill>
                  <a:schemeClr val="bg1">
                    <a:lumMod val="50000"/>
                  </a:schemeClr>
                </a:solidFill>
                <a:latin typeface="Helvetica"/>
                <a:cs typeface="Helvetica"/>
              </a:rPr>
              <a:t>, 2013</a:t>
            </a:r>
            <a:endParaRPr lang="en-US" dirty="0">
              <a:solidFill>
                <a:schemeClr val="bg1">
                  <a:lumMod val="50000"/>
                </a:schemeClr>
              </a:solidFill>
              <a:latin typeface="Helvetica"/>
              <a:cs typeface="Helvetica"/>
            </a:endParaRPr>
          </a:p>
        </p:txBody>
      </p:sp>
      <p:pic>
        <p:nvPicPr>
          <p:cNvPr id="6" name="Picture 5"/>
          <p:cNvPicPr>
            <a:picLocks noChangeAspect="1"/>
          </p:cNvPicPr>
          <p:nvPr/>
        </p:nvPicPr>
        <p:blipFill>
          <a:blip r:embed="rId3"/>
          <a:stretch>
            <a:fillRect/>
          </a:stretch>
        </p:blipFill>
        <p:spPr>
          <a:xfrm>
            <a:off x="720725" y="1875681"/>
            <a:ext cx="7702550" cy="3435350"/>
          </a:xfrm>
          <a:prstGeom prst="rect">
            <a:avLst/>
          </a:prstGeom>
        </p:spPr>
      </p:pic>
      <p:sp>
        <p:nvSpPr>
          <p:cNvPr id="10" name="Rectangle 9"/>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Landscape: Library Liaison in the research and data lifecycle at OHSU</a:t>
            </a:r>
          </a:p>
        </p:txBody>
      </p:sp>
      <p:sp>
        <p:nvSpPr>
          <p:cNvPr id="12" name="Rectangle 11"/>
          <p:cNvSpPr/>
          <p:nvPr/>
        </p:nvSpPr>
        <p:spPr>
          <a:xfrm>
            <a:off x="2022366" y="1977281"/>
            <a:ext cx="1266933" cy="1004577"/>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251508" y="1862313"/>
            <a:ext cx="5171767" cy="879950"/>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20724" y="1875681"/>
            <a:ext cx="2530785" cy="3435350"/>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097044" y="2755631"/>
            <a:ext cx="1326231" cy="1605027"/>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a:xfrm>
            <a:off x="0" y="1473200"/>
            <a:ext cx="9144000" cy="53714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5536911"/>
            <a:ext cx="9144000" cy="1292662"/>
          </a:xfrm>
          <a:prstGeom prst="rect">
            <a:avLst/>
          </a:prstGeom>
          <a:noFill/>
        </p:spPr>
        <p:txBody>
          <a:bodyPr wrap="square" rtlCol="0">
            <a:spAutoFit/>
          </a:bodyPr>
          <a:lstStyle/>
          <a:p>
            <a:pPr algn="ctr"/>
            <a:r>
              <a:rPr lang="en-US" sz="2000" dirty="0" smtClean="0">
                <a:solidFill>
                  <a:schemeClr val="tx1">
                    <a:lumMod val="85000"/>
                    <a:lumOff val="15000"/>
                  </a:schemeClr>
                </a:solidFill>
                <a:latin typeface="Helvetica"/>
                <a:cs typeface="Helvetica"/>
              </a:rPr>
              <a:t>What is the “End” you speak of?</a:t>
            </a:r>
          </a:p>
          <a:p>
            <a:pPr algn="r"/>
            <a:endParaRPr lang="en-US" sz="2000" dirty="0" smtClean="0">
              <a:solidFill>
                <a:schemeClr val="bg1">
                  <a:lumMod val="50000"/>
                </a:schemeClr>
              </a:solidFill>
              <a:latin typeface="Helvetica"/>
              <a:cs typeface="Helvetica"/>
            </a:endParaRPr>
          </a:p>
          <a:p>
            <a:pPr algn="r"/>
            <a:endParaRPr lang="en-US" sz="2000" dirty="0" smtClean="0">
              <a:solidFill>
                <a:schemeClr val="bg1">
                  <a:lumMod val="50000"/>
                </a:schemeClr>
              </a:solidFill>
              <a:latin typeface="Helvetica"/>
              <a:cs typeface="Helvetica"/>
            </a:endParaRPr>
          </a:p>
          <a:p>
            <a:pPr algn="r"/>
            <a:r>
              <a:rPr lang="en-US" dirty="0" err="1" smtClean="0">
                <a:solidFill>
                  <a:schemeClr val="bg1">
                    <a:lumMod val="50000"/>
                  </a:schemeClr>
                </a:solidFill>
                <a:latin typeface="Helvetica"/>
                <a:cs typeface="Helvetica"/>
              </a:rPr>
              <a:t>Whitmire</a:t>
            </a:r>
            <a:r>
              <a:rPr lang="en-US" dirty="0" smtClean="0">
                <a:solidFill>
                  <a:schemeClr val="bg1">
                    <a:lumMod val="50000"/>
                  </a:schemeClr>
                </a:solidFill>
                <a:latin typeface="Helvetica"/>
                <a:cs typeface="Helvetica"/>
              </a:rPr>
              <a:t>, 2013</a:t>
            </a:r>
            <a:endParaRPr lang="en-US" dirty="0">
              <a:solidFill>
                <a:schemeClr val="bg1">
                  <a:lumMod val="50000"/>
                </a:schemeClr>
              </a:solidFill>
              <a:latin typeface="Helvetica"/>
              <a:cs typeface="Helvetica"/>
            </a:endParaRPr>
          </a:p>
        </p:txBody>
      </p:sp>
      <p:pic>
        <p:nvPicPr>
          <p:cNvPr id="6" name="Picture 5"/>
          <p:cNvPicPr>
            <a:picLocks noChangeAspect="1"/>
          </p:cNvPicPr>
          <p:nvPr/>
        </p:nvPicPr>
        <p:blipFill>
          <a:blip r:embed="rId3"/>
          <a:stretch>
            <a:fillRect/>
          </a:stretch>
        </p:blipFill>
        <p:spPr>
          <a:xfrm>
            <a:off x="720725" y="1875681"/>
            <a:ext cx="7702550" cy="3435350"/>
          </a:xfrm>
          <a:prstGeom prst="rect">
            <a:avLst/>
          </a:prstGeom>
        </p:spPr>
      </p:pic>
      <p:sp>
        <p:nvSpPr>
          <p:cNvPr id="10" name="Rectangle 9"/>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Landscape: Library Liaison in the Research and Data Lifecycle at OHSU</a:t>
            </a:r>
          </a:p>
        </p:txBody>
      </p:sp>
      <p:sp>
        <p:nvSpPr>
          <p:cNvPr id="12" name="Rectangle 11"/>
          <p:cNvSpPr/>
          <p:nvPr/>
        </p:nvSpPr>
        <p:spPr>
          <a:xfrm>
            <a:off x="2022366" y="1977281"/>
            <a:ext cx="1266933" cy="1004577"/>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251509" y="2745445"/>
            <a:ext cx="3845536" cy="2550165"/>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20724" y="1968499"/>
            <a:ext cx="2530785" cy="3304431"/>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a:xfrm>
            <a:off x="0" y="1473200"/>
            <a:ext cx="9144000" cy="53714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Challenges: Making data management services effective &amp; wide reaching</a:t>
            </a:r>
          </a:p>
        </p:txBody>
      </p:sp>
      <p:sp>
        <p:nvSpPr>
          <p:cNvPr id="9" name="TextBox 8"/>
          <p:cNvSpPr txBox="1"/>
          <p:nvPr/>
        </p:nvSpPr>
        <p:spPr>
          <a:xfrm>
            <a:off x="444604" y="1806705"/>
            <a:ext cx="8254792" cy="4893648"/>
          </a:xfrm>
          <a:prstGeom prst="rect">
            <a:avLst/>
          </a:prstGeom>
          <a:noFill/>
        </p:spPr>
        <p:txBody>
          <a:bodyPr wrap="square" rtlCol="0">
            <a:spAutoFit/>
          </a:bodyPr>
          <a:lstStyle/>
          <a:p>
            <a:r>
              <a:rPr lang="en-US" sz="2600" dirty="0" smtClean="0">
                <a:solidFill>
                  <a:schemeClr val="tx1">
                    <a:lumMod val="85000"/>
                    <a:lumOff val="15000"/>
                  </a:schemeClr>
                </a:solidFill>
                <a:latin typeface="Helvetica"/>
                <a:cs typeface="Helvetica"/>
              </a:rPr>
              <a:t>Relationship Building</a:t>
            </a:r>
          </a:p>
          <a:p>
            <a:r>
              <a:rPr lang="en-US" sz="2600" dirty="0" smtClean="0">
                <a:solidFill>
                  <a:schemeClr val="tx1">
                    <a:lumMod val="85000"/>
                    <a:lumOff val="15000"/>
                  </a:schemeClr>
                </a:solidFill>
                <a:latin typeface="Helvetica"/>
                <a:cs typeface="Helvetica"/>
              </a:rPr>
              <a:t>	</a:t>
            </a:r>
          </a:p>
          <a:p>
            <a:pPr lvl="1">
              <a:buFont typeface="Arial"/>
              <a:buChar char="•"/>
            </a:pPr>
            <a:r>
              <a:rPr lang="en-US" sz="2600" dirty="0" smtClean="0">
                <a:solidFill>
                  <a:schemeClr val="tx1">
                    <a:lumMod val="85000"/>
                    <a:lumOff val="15000"/>
                  </a:schemeClr>
                </a:solidFill>
                <a:latin typeface="Helvetica"/>
                <a:cs typeface="Helvetica"/>
              </a:rPr>
              <a:t>	Liaison model creates a point of contact</a:t>
            </a:r>
          </a:p>
          <a:p>
            <a:pPr>
              <a:buFont typeface="Arial"/>
              <a:buChar char="•"/>
            </a:pPr>
            <a:endParaRPr lang="en-US" sz="2600" dirty="0" smtClean="0">
              <a:solidFill>
                <a:schemeClr val="tx1">
                  <a:lumMod val="85000"/>
                  <a:lumOff val="15000"/>
                </a:schemeClr>
              </a:solidFill>
              <a:latin typeface="Helvetica"/>
              <a:cs typeface="Helvetica"/>
            </a:endParaRPr>
          </a:p>
          <a:p>
            <a:pPr lvl="1">
              <a:buFont typeface="Arial"/>
              <a:buChar char="•"/>
            </a:pPr>
            <a:r>
              <a:rPr lang="en-US" sz="2600" dirty="0" smtClean="0">
                <a:solidFill>
                  <a:schemeClr val="tx1">
                    <a:lumMod val="85000"/>
                    <a:lumOff val="15000"/>
                  </a:schemeClr>
                </a:solidFill>
                <a:latin typeface="Helvetica"/>
                <a:cs typeface="Helvetica"/>
              </a:rPr>
              <a:t>	Scientific domain knowledge</a:t>
            </a:r>
          </a:p>
          <a:p>
            <a:r>
              <a:rPr lang="en-US" sz="2600" dirty="0" smtClean="0">
                <a:solidFill>
                  <a:schemeClr val="tx1">
                    <a:lumMod val="85000"/>
                    <a:lumOff val="15000"/>
                  </a:schemeClr>
                </a:solidFill>
                <a:latin typeface="Helvetica"/>
                <a:cs typeface="Helvetica"/>
              </a:rPr>
              <a:t>	</a:t>
            </a:r>
          </a:p>
          <a:p>
            <a:pPr lvl="1">
              <a:buFont typeface="Arial"/>
              <a:buChar char="•"/>
            </a:pPr>
            <a:r>
              <a:rPr lang="en-US" sz="2600" dirty="0" smtClean="0">
                <a:solidFill>
                  <a:schemeClr val="tx1">
                    <a:lumMod val="85000"/>
                    <a:lumOff val="15000"/>
                  </a:schemeClr>
                </a:solidFill>
                <a:latin typeface="Helvetica"/>
                <a:cs typeface="Helvetica"/>
              </a:rPr>
              <a:t>	Understand and anticipate needs</a:t>
            </a:r>
          </a:p>
          <a:p>
            <a:pPr lvl="1">
              <a:buFont typeface="Arial"/>
              <a:buChar char="•"/>
            </a:pPr>
            <a:endParaRPr lang="en-US" sz="2600" dirty="0" smtClean="0">
              <a:solidFill>
                <a:schemeClr val="tx1">
                  <a:lumMod val="85000"/>
                  <a:lumOff val="15000"/>
                </a:schemeClr>
              </a:solidFill>
              <a:latin typeface="Helvetica"/>
              <a:cs typeface="Helvetica"/>
            </a:endParaRPr>
          </a:p>
          <a:p>
            <a:pPr lvl="1">
              <a:buFont typeface="Arial"/>
              <a:buChar char="•"/>
            </a:pPr>
            <a:r>
              <a:rPr lang="en-US" sz="2600" dirty="0" smtClean="0">
                <a:solidFill>
                  <a:schemeClr val="tx1">
                    <a:lumMod val="85000"/>
                    <a:lumOff val="15000"/>
                  </a:schemeClr>
                </a:solidFill>
                <a:latin typeface="Helvetica"/>
                <a:cs typeface="Helvetica"/>
              </a:rPr>
              <a:t> 	Library domain knowledge</a:t>
            </a:r>
          </a:p>
          <a:p>
            <a:pPr lvl="1">
              <a:buFont typeface="Arial"/>
              <a:buChar char="•"/>
            </a:pPr>
            <a:endParaRPr lang="en-US" sz="2600" dirty="0" smtClean="0">
              <a:solidFill>
                <a:srgbClr val="7F7F7F"/>
              </a:solidFill>
              <a:latin typeface="Helvetica"/>
              <a:cs typeface="Helvetica"/>
            </a:endParaRPr>
          </a:p>
          <a:p>
            <a:endParaRPr lang="en-US" sz="2600" dirty="0" smtClean="0">
              <a:solidFill>
                <a:srgbClr val="7F7F7F"/>
              </a:solidFill>
              <a:latin typeface="Helvetica"/>
              <a:cs typeface="Helvetica"/>
            </a:endParaRPr>
          </a:p>
          <a:p>
            <a:endParaRPr lang="en-US" sz="2600" dirty="0" smtClean="0">
              <a:solidFill>
                <a:srgbClr val="7F7F7F"/>
              </a:solidFill>
              <a:latin typeface="Helvetica"/>
              <a:cs typeface="Helvetic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tram.jpg"/>
          <p:cNvPicPr>
            <a:picLocks noChangeAspect="1"/>
          </p:cNvPicPr>
          <p:nvPr/>
        </p:nvPicPr>
        <p:blipFill>
          <a:blip r:embed="rId3">
            <a:alphaModFix amt="18000"/>
          </a:blip>
          <a:stretch>
            <a:fillRect/>
          </a:stretch>
        </p:blipFill>
        <p:spPr>
          <a:xfrm>
            <a:off x="0" y="785812"/>
            <a:ext cx="9144000" cy="6072188"/>
          </a:xfrm>
          <a:prstGeom prst="rect">
            <a:avLst/>
          </a:prstGeom>
        </p:spPr>
      </p:pic>
      <p:pic>
        <p:nvPicPr>
          <p:cNvPr id="10" name="Picture 9" descr="coffe-handed-over-456075.jpg"/>
          <p:cNvPicPr>
            <a:picLocks noChangeAspect="1"/>
          </p:cNvPicPr>
          <p:nvPr/>
        </p:nvPicPr>
        <p:blipFill>
          <a:blip r:embed="rId4"/>
          <a:stretch>
            <a:fillRect/>
          </a:stretch>
        </p:blipFill>
        <p:spPr>
          <a:xfrm>
            <a:off x="0" y="891152"/>
            <a:ext cx="9321800" cy="6082870"/>
          </a:xfrm>
          <a:prstGeom prst="rect">
            <a:avLst/>
          </a:prstGeom>
        </p:spPr>
      </p:pic>
      <p:sp>
        <p:nvSpPr>
          <p:cNvPr id="4" name="Rectangle 3"/>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Vision: Basic Science Liaison &amp; Research Data Management at OHSU</a:t>
            </a:r>
          </a:p>
        </p:txBody>
      </p:sp>
      <p:sp>
        <p:nvSpPr>
          <p:cNvPr id="7" name="Rectangle 6"/>
          <p:cNvSpPr/>
          <p:nvPr/>
        </p:nvSpPr>
        <p:spPr>
          <a:xfrm>
            <a:off x="7796977" y="6580240"/>
            <a:ext cx="1423186" cy="523220"/>
          </a:xfrm>
          <a:prstGeom prst="rect">
            <a:avLst/>
          </a:prstGeom>
        </p:spPr>
        <p:txBody>
          <a:bodyPr wrap="none">
            <a:spAutoFit/>
          </a:bodyPr>
          <a:lstStyle/>
          <a:p>
            <a:r>
              <a:rPr lang="en-US" sz="1400" dirty="0" err="1" smtClean="0">
                <a:solidFill>
                  <a:schemeClr val="bg1">
                    <a:lumMod val="65000"/>
                  </a:schemeClr>
                </a:solidFill>
              </a:rPr>
              <a:t>gettyimages.com</a:t>
            </a:r>
            <a:endParaRPr lang="en-US" sz="1400" dirty="0" smtClean="0">
              <a:solidFill>
                <a:schemeClr val="bg1">
                  <a:lumMod val="65000"/>
                </a:schemeClr>
              </a:solidFill>
            </a:endParaRPr>
          </a:p>
          <a:p>
            <a:endParaRPr lang="en-US" sz="1400" dirty="0">
              <a:solidFill>
                <a:schemeClr val="bg1">
                  <a:lumMod val="50000"/>
                </a:schemeClr>
              </a:solidFill>
            </a:endParaRPr>
          </a:p>
        </p:txBody>
      </p:sp>
      <p:sp>
        <p:nvSpPr>
          <p:cNvPr id="8" name="TextBox 7"/>
          <p:cNvSpPr txBox="1"/>
          <p:nvPr/>
        </p:nvSpPr>
        <p:spPr>
          <a:xfrm>
            <a:off x="228600" y="1732709"/>
            <a:ext cx="3949700" cy="2369880"/>
          </a:xfrm>
          <a:prstGeom prst="rect">
            <a:avLst/>
          </a:prstGeom>
          <a:solidFill>
            <a:schemeClr val="bg1"/>
          </a:solidFill>
        </p:spPr>
        <p:txBody>
          <a:bodyPr wrap="square" lIns="274320" tIns="182880" rIns="182880" bIns="182880" rtlCol="0">
            <a:spAutoFit/>
          </a:bodyPr>
          <a:lstStyle/>
          <a:p>
            <a:pPr marL="91440" lvl="1">
              <a:spcAft>
                <a:spcPts val="1200"/>
              </a:spcAft>
            </a:pPr>
            <a:r>
              <a:rPr lang="en-US" sz="2600" dirty="0" smtClean="0">
                <a:solidFill>
                  <a:srgbClr val="262626"/>
                </a:solidFill>
                <a:latin typeface="Helvetica"/>
                <a:ea typeface="Lyon Text Semibold" charset="0"/>
                <a:cs typeface="Helvetica"/>
              </a:rPr>
              <a:t>Position OHSU Library to anticipate and respond nimbly to needs of researchers at all levels</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2383202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Rectangle 8"/>
          <p:cNvSpPr/>
          <p:nvPr/>
        </p:nvSpPr>
        <p:spPr>
          <a:xfrm>
            <a:off x="0" y="1485900"/>
            <a:ext cx="9144000" cy="53587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Vision: Basic Science Liaison &amp; Research Data Management at OHSU</a:t>
            </a:r>
            <a:endParaRPr lang="en-US" sz="3000" b="1" dirty="0">
              <a:solidFill>
                <a:schemeClr val="tx1">
                  <a:lumMod val="75000"/>
                  <a:lumOff val="25000"/>
                </a:schemeClr>
              </a:solidFill>
              <a:latin typeface="Helvetica"/>
            </a:endParaRPr>
          </a:p>
        </p:txBody>
      </p:sp>
      <p:sp>
        <p:nvSpPr>
          <p:cNvPr id="5" name="TextBox 4"/>
          <p:cNvSpPr txBox="1"/>
          <p:nvPr/>
        </p:nvSpPr>
        <p:spPr>
          <a:xfrm>
            <a:off x="0" y="1731328"/>
            <a:ext cx="9144000" cy="400110"/>
          </a:xfrm>
          <a:prstGeom prst="rect">
            <a:avLst/>
          </a:prstGeom>
          <a:noFill/>
        </p:spPr>
        <p:txBody>
          <a:bodyPr wrap="square" lIns="0" tIns="0" rIns="0" bIns="0" rtlCol="0">
            <a:spAutoFit/>
          </a:bodyPr>
          <a:lstStyle/>
          <a:p>
            <a:pPr algn="ctr">
              <a:spcAft>
                <a:spcPts val="1200"/>
              </a:spcAft>
            </a:pPr>
            <a:r>
              <a:rPr lang="en-US" sz="2600" dirty="0" smtClean="0">
                <a:solidFill>
                  <a:schemeClr val="tx1">
                    <a:lumMod val="85000"/>
                    <a:lumOff val="15000"/>
                  </a:schemeClr>
                </a:solidFill>
                <a:latin typeface="Helvetica"/>
                <a:ea typeface="Lyon Text Semibold" charset="0"/>
                <a:cs typeface="Helvetica"/>
              </a:rPr>
              <a:t>Remove the barrier to best practices</a:t>
            </a:r>
            <a:endParaRPr lang="en-US" sz="2600" dirty="0">
              <a:solidFill>
                <a:schemeClr val="tx1">
                  <a:lumMod val="85000"/>
                  <a:lumOff val="15000"/>
                </a:schemeClr>
              </a:solidFill>
              <a:latin typeface="Helvetica"/>
              <a:ea typeface="Lyon Text Semibold" charset="0"/>
              <a:cs typeface="Helvetica"/>
            </a:endParaRPr>
          </a:p>
        </p:txBody>
      </p:sp>
      <p:sp>
        <p:nvSpPr>
          <p:cNvPr id="7" name="Rectangle 6"/>
          <p:cNvSpPr/>
          <p:nvPr/>
        </p:nvSpPr>
        <p:spPr>
          <a:xfrm>
            <a:off x="1971300" y="2247901"/>
            <a:ext cx="5201400" cy="42972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Graphical-Representation-of-Activation-Barrier-in-Chemical-Reaction-e1301626142406.jpg"/>
          <p:cNvPicPr>
            <a:picLocks noChangeAspect="1"/>
          </p:cNvPicPr>
          <p:nvPr/>
        </p:nvPicPr>
        <p:blipFill>
          <a:blip r:embed="rId3"/>
          <a:srcRect l="18358" t="42082" r="19675" b="2613"/>
          <a:stretch>
            <a:fillRect/>
          </a:stretch>
        </p:blipFill>
        <p:spPr>
          <a:xfrm>
            <a:off x="2317089" y="2628901"/>
            <a:ext cx="4374625" cy="3467100"/>
          </a:xfrm>
          <a:prstGeom prst="rect">
            <a:avLst/>
          </a:prstGeom>
        </p:spPr>
      </p:pic>
      <p:sp>
        <p:nvSpPr>
          <p:cNvPr id="10" name="Rectangle 9"/>
          <p:cNvSpPr/>
          <p:nvPr/>
        </p:nvSpPr>
        <p:spPr>
          <a:xfrm>
            <a:off x="7568377" y="6542140"/>
            <a:ext cx="1625252" cy="307777"/>
          </a:xfrm>
          <a:prstGeom prst="rect">
            <a:avLst/>
          </a:prstGeom>
        </p:spPr>
        <p:txBody>
          <a:bodyPr wrap="none">
            <a:spAutoFit/>
          </a:bodyPr>
          <a:lstStyle/>
          <a:p>
            <a:r>
              <a:rPr lang="en-US" sz="1400" dirty="0" err="1" smtClean="0">
                <a:solidFill>
                  <a:schemeClr val="bg1">
                    <a:lumMod val="50000"/>
                  </a:schemeClr>
                </a:solidFill>
              </a:rPr>
              <a:t>icanhasscience.com</a:t>
            </a:r>
            <a:endParaRPr lang="en-US" sz="1400" dirty="0">
              <a:solidFill>
                <a:schemeClr val="bg1">
                  <a:lumMod val="50000"/>
                </a:schemeClr>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76308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Rectangle 8"/>
          <p:cNvSpPr/>
          <p:nvPr/>
        </p:nvSpPr>
        <p:spPr>
          <a:xfrm>
            <a:off x="0" y="1485900"/>
            <a:ext cx="9144000" cy="53587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Case study: Workshops as point of contact for OHSU researchers</a:t>
            </a:r>
          </a:p>
        </p:txBody>
      </p:sp>
      <p:pic>
        <p:nvPicPr>
          <p:cNvPr id="12" name="Picture 11" descr="Git-Workshop-Jamboree.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2438120" y="1481688"/>
            <a:ext cx="4267761" cy="5516012"/>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763089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Rectangle 8"/>
          <p:cNvSpPr/>
          <p:nvPr/>
        </p:nvSpPr>
        <p:spPr>
          <a:xfrm>
            <a:off x="0" y="1485900"/>
            <a:ext cx="9144000" cy="53587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Case study: Workshops as point of contact for OHSU researchers</a:t>
            </a:r>
          </a:p>
        </p:txBody>
      </p:sp>
      <p:sp>
        <p:nvSpPr>
          <p:cNvPr id="5" name="TextBox 4"/>
          <p:cNvSpPr txBox="1"/>
          <p:nvPr/>
        </p:nvSpPr>
        <p:spPr>
          <a:xfrm>
            <a:off x="279400" y="1679705"/>
            <a:ext cx="8636000" cy="2308324"/>
          </a:xfrm>
          <a:prstGeom prst="rect">
            <a:avLst/>
          </a:prstGeom>
          <a:noFill/>
        </p:spPr>
        <p:txBody>
          <a:bodyPr wrap="square" rtlCol="0">
            <a:spAutoFit/>
          </a:bodyPr>
          <a:lstStyle/>
          <a:p>
            <a:r>
              <a:rPr lang="en-US" sz="2400" dirty="0" smtClean="0">
                <a:solidFill>
                  <a:schemeClr val="accent2">
                    <a:lumMod val="75000"/>
                  </a:schemeClr>
                </a:solidFill>
                <a:latin typeface="Helvetica"/>
                <a:cs typeface="Helvetica"/>
              </a:rPr>
              <a:t>“As a coding newbie, the workshop was very helpful and well organized - I felt comfortable learning a new skill”</a:t>
            </a:r>
          </a:p>
          <a:p>
            <a:pPr algn="r"/>
            <a:r>
              <a:rPr lang="en-US" sz="2400" dirty="0" smtClean="0">
                <a:solidFill>
                  <a:schemeClr val="accent2">
                    <a:lumMod val="75000"/>
                  </a:schemeClr>
                </a:solidFill>
                <a:latin typeface="Helvetica"/>
                <a:cs typeface="Helvetica"/>
              </a:rPr>
              <a:t>	-PhD Student</a:t>
            </a:r>
          </a:p>
          <a:p>
            <a:endParaRPr lang="en-US" sz="2400" dirty="0" smtClean="0">
              <a:solidFill>
                <a:schemeClr val="accent2">
                  <a:lumMod val="75000"/>
                </a:schemeClr>
              </a:solidFill>
              <a:latin typeface="Helvetica"/>
              <a:cs typeface="Helvetica"/>
            </a:endParaRPr>
          </a:p>
          <a:p>
            <a:endParaRPr lang="en-US" sz="2400" dirty="0" smtClean="0">
              <a:solidFill>
                <a:schemeClr val="accent2">
                  <a:lumMod val="75000"/>
                </a:schemeClr>
              </a:solidFill>
              <a:latin typeface="Helvetica"/>
              <a:cs typeface="Helvetica"/>
            </a:endParaRPr>
          </a:p>
          <a:p>
            <a:endParaRPr lang="en-US" sz="2400" dirty="0" smtClean="0">
              <a:solidFill>
                <a:schemeClr val="accent2">
                  <a:lumMod val="75000"/>
                </a:schemeClr>
              </a:solidFill>
              <a:latin typeface="Helvetica"/>
              <a:cs typeface="Helvetica"/>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763089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 name="Picture 11" descr="IMG_5915.JPG"/>
          <p:cNvPicPr>
            <a:picLocks noChangeAspect="1"/>
          </p:cNvPicPr>
          <p:nvPr/>
        </p:nvPicPr>
        <p:blipFill>
          <a:blip r:embed="rId3"/>
          <a:srcRect t="20741" r="16805"/>
          <a:stretch>
            <a:fillRect/>
          </a:stretch>
        </p:blipFill>
        <p:spPr>
          <a:xfrm>
            <a:off x="685800" y="1422400"/>
            <a:ext cx="7607300" cy="5435600"/>
          </a:xfrm>
          <a:prstGeom prst="rect">
            <a:avLst/>
          </a:prstGeom>
        </p:spPr>
      </p:pic>
      <p:sp>
        <p:nvSpPr>
          <p:cNvPr id="4" name="Rectangle 3"/>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Building Data-Centric Relationships with Research Scientists</a:t>
            </a:r>
            <a:endParaRPr lang="en-US" sz="3000" b="1" dirty="0">
              <a:solidFill>
                <a:schemeClr val="tx1">
                  <a:lumMod val="75000"/>
                  <a:lumOff val="25000"/>
                </a:schemeClr>
              </a:solidFill>
              <a:latin typeface="Helvetica"/>
            </a:endParaRPr>
          </a:p>
        </p:txBody>
      </p:sp>
      <p:sp>
        <p:nvSpPr>
          <p:cNvPr id="24" name="TextBox 23"/>
          <p:cNvSpPr txBox="1"/>
          <p:nvPr/>
        </p:nvSpPr>
        <p:spPr>
          <a:xfrm>
            <a:off x="482600" y="1762130"/>
            <a:ext cx="2471492" cy="830997"/>
          </a:xfrm>
          <a:prstGeom prst="rect">
            <a:avLst/>
          </a:prstGeom>
          <a:solidFill>
            <a:schemeClr val="bg1"/>
          </a:solidFill>
        </p:spPr>
        <p:txBody>
          <a:bodyPr wrap="none" lIns="274320" tIns="182880" rIns="182880" bIns="182880" rtlCol="0">
            <a:spAutoFit/>
          </a:bodyPr>
          <a:lstStyle/>
          <a:p>
            <a:r>
              <a:rPr lang="en-US" sz="3000" b="1" dirty="0" smtClean="0">
                <a:solidFill>
                  <a:schemeClr val="tx1">
                    <a:lumMod val="85000"/>
                    <a:lumOff val="15000"/>
                  </a:schemeClr>
                </a:solidFill>
                <a:latin typeface="Helvetica"/>
                <a:ea typeface="Lyon Text Semibold" charset="0"/>
                <a:cs typeface="Helvetica"/>
              </a:rPr>
              <a:t>Landscape</a:t>
            </a:r>
            <a:endParaRPr lang="en-US" sz="3000" dirty="0">
              <a:latin typeface="Helvetica"/>
              <a:cs typeface="Helvetica"/>
            </a:endParaRPr>
          </a:p>
        </p:txBody>
      </p:sp>
      <p:sp>
        <p:nvSpPr>
          <p:cNvPr id="25" name="TextBox 24"/>
          <p:cNvSpPr txBox="1"/>
          <p:nvPr/>
        </p:nvSpPr>
        <p:spPr>
          <a:xfrm>
            <a:off x="482600" y="2745528"/>
            <a:ext cx="2514135" cy="830997"/>
          </a:xfrm>
          <a:prstGeom prst="rect">
            <a:avLst/>
          </a:prstGeom>
          <a:solidFill>
            <a:schemeClr val="bg1"/>
          </a:solidFill>
        </p:spPr>
        <p:txBody>
          <a:bodyPr wrap="none" lIns="274320" tIns="182880" rIns="182880" bIns="182880" rtlCol="0">
            <a:spAutoFit/>
          </a:bodyPr>
          <a:lstStyle/>
          <a:p>
            <a:r>
              <a:rPr lang="en-US" sz="3000" b="1" dirty="0" smtClean="0">
                <a:solidFill>
                  <a:schemeClr val="tx1">
                    <a:lumMod val="85000"/>
                    <a:lumOff val="15000"/>
                  </a:schemeClr>
                </a:solidFill>
                <a:latin typeface="Helvetica"/>
                <a:ea typeface="Lyon Text Semibold" charset="0"/>
                <a:cs typeface="Helvetica"/>
              </a:rPr>
              <a:t>Challenges</a:t>
            </a:r>
            <a:endParaRPr lang="en-US" sz="3000" dirty="0">
              <a:latin typeface="Helvetica"/>
              <a:cs typeface="Helvetica"/>
            </a:endParaRPr>
          </a:p>
        </p:txBody>
      </p:sp>
      <p:sp>
        <p:nvSpPr>
          <p:cNvPr id="27" name="TextBox 26"/>
          <p:cNvSpPr txBox="1"/>
          <p:nvPr/>
        </p:nvSpPr>
        <p:spPr>
          <a:xfrm>
            <a:off x="482600" y="3728925"/>
            <a:ext cx="1609252" cy="830997"/>
          </a:xfrm>
          <a:prstGeom prst="rect">
            <a:avLst/>
          </a:prstGeom>
          <a:solidFill>
            <a:schemeClr val="bg1"/>
          </a:solidFill>
        </p:spPr>
        <p:txBody>
          <a:bodyPr wrap="none" lIns="274320" tIns="182880" rIns="182880" bIns="182880" rtlCol="0">
            <a:spAutoFit/>
          </a:bodyPr>
          <a:lstStyle/>
          <a:p>
            <a:r>
              <a:rPr lang="en-US" sz="3000" b="1" dirty="0" smtClean="0">
                <a:solidFill>
                  <a:schemeClr val="tx1">
                    <a:lumMod val="85000"/>
                    <a:lumOff val="15000"/>
                  </a:schemeClr>
                </a:solidFill>
                <a:latin typeface="Helvetica"/>
                <a:ea typeface="Lyon Text Semibold" charset="0"/>
                <a:cs typeface="Helvetica"/>
              </a:rPr>
              <a:t>Vision </a:t>
            </a:r>
            <a:endParaRPr lang="en-US" sz="3000" dirty="0">
              <a:latin typeface="Helvetica"/>
              <a:cs typeface="Helvetica"/>
            </a:endParaRPr>
          </a:p>
        </p:txBody>
      </p:sp>
      <p:sp>
        <p:nvSpPr>
          <p:cNvPr id="28" name="TextBox 27"/>
          <p:cNvSpPr txBox="1"/>
          <p:nvPr/>
        </p:nvSpPr>
        <p:spPr>
          <a:xfrm>
            <a:off x="482600" y="4712322"/>
            <a:ext cx="2835174" cy="830997"/>
          </a:xfrm>
          <a:prstGeom prst="rect">
            <a:avLst/>
          </a:prstGeom>
          <a:solidFill>
            <a:schemeClr val="bg1"/>
          </a:solidFill>
        </p:spPr>
        <p:txBody>
          <a:bodyPr wrap="none" lIns="274320" tIns="182880" rIns="182880" bIns="182880" rtlCol="0">
            <a:spAutoFit/>
          </a:bodyPr>
          <a:lstStyle/>
          <a:p>
            <a:r>
              <a:rPr lang="en-US" sz="3000" b="1" dirty="0" smtClean="0">
                <a:solidFill>
                  <a:schemeClr val="tx1">
                    <a:lumMod val="85000"/>
                    <a:lumOff val="15000"/>
                  </a:schemeClr>
                </a:solidFill>
                <a:latin typeface="Helvetica"/>
                <a:ea typeface="Lyon Text Semibold" charset="0"/>
                <a:cs typeface="Helvetica"/>
              </a:rPr>
              <a:t>Case studies</a:t>
            </a:r>
            <a:endParaRPr lang="en-US" sz="3000" dirty="0">
              <a:latin typeface="Helvetica"/>
              <a:cs typeface="Helvetica"/>
            </a:endParaRPr>
          </a:p>
        </p:txBody>
      </p:sp>
      <p:sp>
        <p:nvSpPr>
          <p:cNvPr id="29" name="TextBox 28"/>
          <p:cNvSpPr txBox="1"/>
          <p:nvPr/>
        </p:nvSpPr>
        <p:spPr>
          <a:xfrm>
            <a:off x="482600" y="5672865"/>
            <a:ext cx="2556214" cy="830997"/>
          </a:xfrm>
          <a:prstGeom prst="rect">
            <a:avLst/>
          </a:prstGeom>
          <a:solidFill>
            <a:schemeClr val="bg1"/>
          </a:solidFill>
        </p:spPr>
        <p:txBody>
          <a:bodyPr wrap="none" lIns="274320" tIns="182880" rIns="182880" bIns="182880" rtlCol="0">
            <a:spAutoFit/>
          </a:bodyPr>
          <a:lstStyle/>
          <a:p>
            <a:r>
              <a:rPr lang="en-US" sz="3000" b="1" dirty="0" smtClean="0">
                <a:solidFill>
                  <a:schemeClr val="tx1">
                    <a:lumMod val="85000"/>
                    <a:lumOff val="15000"/>
                  </a:schemeClr>
                </a:solidFill>
                <a:latin typeface="Helvetica"/>
                <a:ea typeface="Lyon Text Semibold" charset="0"/>
                <a:cs typeface="Helvetica"/>
              </a:rPr>
              <a:t>Action plan</a:t>
            </a:r>
            <a:endParaRPr lang="en-US" sz="3000" dirty="0">
              <a:latin typeface="Helvetica"/>
              <a:cs typeface="Helvetica"/>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1376238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Rectangle 8"/>
          <p:cNvSpPr/>
          <p:nvPr/>
        </p:nvSpPr>
        <p:spPr>
          <a:xfrm>
            <a:off x="0" y="1485900"/>
            <a:ext cx="9144000" cy="53587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Case study: Workshops as point of contact for OHSU researchers</a:t>
            </a:r>
          </a:p>
        </p:txBody>
      </p:sp>
      <p:sp>
        <p:nvSpPr>
          <p:cNvPr id="5" name="TextBox 4"/>
          <p:cNvSpPr txBox="1"/>
          <p:nvPr/>
        </p:nvSpPr>
        <p:spPr>
          <a:xfrm>
            <a:off x="279400" y="1679705"/>
            <a:ext cx="8636000" cy="4154983"/>
          </a:xfrm>
          <a:prstGeom prst="rect">
            <a:avLst/>
          </a:prstGeom>
          <a:noFill/>
        </p:spPr>
        <p:txBody>
          <a:bodyPr wrap="square" rtlCol="0">
            <a:spAutoFit/>
          </a:bodyPr>
          <a:lstStyle/>
          <a:p>
            <a:r>
              <a:rPr lang="en-US" sz="2400" dirty="0" smtClean="0">
                <a:solidFill>
                  <a:schemeClr val="bg1">
                    <a:lumMod val="65000"/>
                  </a:schemeClr>
                </a:solidFill>
                <a:latin typeface="Helvetica"/>
                <a:cs typeface="Helvetica"/>
              </a:rPr>
              <a:t>“As a coding newbie, the workshop was very helpful and well organized - I felt comfortable learning a new skill”</a:t>
            </a:r>
          </a:p>
          <a:p>
            <a:pPr algn="r"/>
            <a:r>
              <a:rPr lang="en-US" sz="2400" dirty="0" smtClean="0">
                <a:solidFill>
                  <a:schemeClr val="bg1">
                    <a:lumMod val="65000"/>
                  </a:schemeClr>
                </a:solidFill>
                <a:latin typeface="Helvetica"/>
                <a:cs typeface="Helvetica"/>
              </a:rPr>
              <a:t>	-PhD Student</a:t>
            </a:r>
          </a:p>
          <a:p>
            <a:r>
              <a:rPr lang="en-US" sz="2400" dirty="0" smtClean="0">
                <a:solidFill>
                  <a:schemeClr val="accent2">
                    <a:lumMod val="75000"/>
                  </a:schemeClr>
                </a:solidFill>
                <a:latin typeface="Helvetica"/>
                <a:cs typeface="Helvetica"/>
              </a:rPr>
              <a:t>“We were supposed to be using Mercurial, but we weren’t using it consistently, and then </a:t>
            </a:r>
            <a:r>
              <a:rPr lang="en-US" sz="2400" dirty="0" err="1" smtClean="0">
                <a:solidFill>
                  <a:schemeClr val="accent2">
                    <a:lumMod val="75000"/>
                  </a:schemeClr>
                </a:solidFill>
                <a:latin typeface="Helvetica"/>
                <a:cs typeface="Helvetica"/>
              </a:rPr>
              <a:t>Git</a:t>
            </a:r>
            <a:r>
              <a:rPr lang="en-US" sz="2400" dirty="0" smtClean="0">
                <a:solidFill>
                  <a:schemeClr val="accent2">
                    <a:lumMod val="75000"/>
                  </a:schemeClr>
                </a:solidFill>
                <a:latin typeface="Helvetica"/>
                <a:cs typeface="Helvetica"/>
              </a:rPr>
              <a:t> but not everyone knew it, so we </a:t>
            </a:r>
            <a:r>
              <a:rPr lang="en-US" sz="2400" dirty="0" err="1" smtClean="0">
                <a:solidFill>
                  <a:schemeClr val="accent2">
                    <a:lumMod val="75000"/>
                  </a:schemeClr>
                </a:solidFill>
                <a:latin typeface="Helvetica"/>
                <a:cs typeface="Helvetica"/>
              </a:rPr>
              <a:t>kinda</a:t>
            </a:r>
            <a:r>
              <a:rPr lang="en-US" sz="2400" dirty="0" smtClean="0">
                <a:solidFill>
                  <a:schemeClr val="accent2">
                    <a:lumMod val="75000"/>
                  </a:schemeClr>
                </a:solidFill>
                <a:latin typeface="Helvetica"/>
                <a:cs typeface="Helvetica"/>
              </a:rPr>
              <a:t> dropped all that stuff…”</a:t>
            </a:r>
          </a:p>
          <a:p>
            <a:pPr algn="r"/>
            <a:r>
              <a:rPr lang="en-US" sz="2400" dirty="0" smtClean="0">
                <a:solidFill>
                  <a:schemeClr val="accent2">
                    <a:lumMod val="75000"/>
                  </a:schemeClr>
                </a:solidFill>
                <a:latin typeface="Helvetica"/>
                <a:cs typeface="Helvetica"/>
              </a:rPr>
              <a:t>-Sr. Lab Technician</a:t>
            </a:r>
          </a:p>
          <a:p>
            <a:endParaRPr lang="en-US" sz="2400" dirty="0" smtClean="0">
              <a:solidFill>
                <a:schemeClr val="accent2">
                  <a:lumMod val="75000"/>
                </a:schemeClr>
              </a:solidFill>
              <a:latin typeface="Helvetica"/>
              <a:cs typeface="Helvetica"/>
            </a:endParaRPr>
          </a:p>
          <a:p>
            <a:endParaRPr lang="en-US" sz="2400" dirty="0" smtClean="0">
              <a:solidFill>
                <a:schemeClr val="accent2">
                  <a:lumMod val="75000"/>
                </a:schemeClr>
              </a:solidFill>
              <a:latin typeface="Helvetica"/>
              <a:cs typeface="Helvetica"/>
            </a:endParaRPr>
          </a:p>
          <a:p>
            <a:endParaRPr lang="en-US" sz="2400" dirty="0" smtClean="0">
              <a:solidFill>
                <a:schemeClr val="accent2">
                  <a:lumMod val="75000"/>
                </a:schemeClr>
              </a:solidFill>
              <a:latin typeface="Helvetica"/>
              <a:cs typeface="Helvetica"/>
            </a:endParaRPr>
          </a:p>
          <a:p>
            <a:endParaRPr lang="en-US" sz="2400" dirty="0" smtClean="0">
              <a:solidFill>
                <a:schemeClr val="accent2">
                  <a:lumMod val="75000"/>
                </a:schemeClr>
              </a:solidFill>
              <a:latin typeface="Helvetica"/>
              <a:cs typeface="Helvetica"/>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763089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Rectangle 8"/>
          <p:cNvSpPr/>
          <p:nvPr/>
        </p:nvSpPr>
        <p:spPr>
          <a:xfrm>
            <a:off x="0" y="1485900"/>
            <a:ext cx="9144000" cy="53587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Case study: Workshops as point of contact for OHSU researchers</a:t>
            </a:r>
          </a:p>
        </p:txBody>
      </p:sp>
      <p:sp>
        <p:nvSpPr>
          <p:cNvPr id="5" name="TextBox 4"/>
          <p:cNvSpPr txBox="1"/>
          <p:nvPr/>
        </p:nvSpPr>
        <p:spPr>
          <a:xfrm>
            <a:off x="279400" y="1679705"/>
            <a:ext cx="8636000" cy="5632310"/>
          </a:xfrm>
          <a:prstGeom prst="rect">
            <a:avLst/>
          </a:prstGeom>
          <a:noFill/>
        </p:spPr>
        <p:txBody>
          <a:bodyPr wrap="square" rtlCol="0">
            <a:spAutoFit/>
          </a:bodyPr>
          <a:lstStyle/>
          <a:p>
            <a:r>
              <a:rPr lang="en-US" sz="2400" dirty="0" smtClean="0">
                <a:solidFill>
                  <a:schemeClr val="bg1">
                    <a:lumMod val="65000"/>
                  </a:schemeClr>
                </a:solidFill>
                <a:latin typeface="Helvetica"/>
                <a:cs typeface="Helvetica"/>
              </a:rPr>
              <a:t>“As a coding newbie, the workshop was very helpful and well organized - I felt comfortable learning a new skill”</a:t>
            </a:r>
          </a:p>
          <a:p>
            <a:pPr algn="r"/>
            <a:r>
              <a:rPr lang="en-US" sz="2400" dirty="0" smtClean="0">
                <a:solidFill>
                  <a:schemeClr val="bg1">
                    <a:lumMod val="65000"/>
                  </a:schemeClr>
                </a:solidFill>
                <a:latin typeface="Helvetica"/>
                <a:cs typeface="Helvetica"/>
              </a:rPr>
              <a:t>	-PhD Student</a:t>
            </a:r>
          </a:p>
          <a:p>
            <a:r>
              <a:rPr lang="en-US" sz="2400" dirty="0" smtClean="0">
                <a:solidFill>
                  <a:srgbClr val="A6A6A6"/>
                </a:solidFill>
                <a:latin typeface="Helvetica"/>
                <a:cs typeface="Helvetica"/>
              </a:rPr>
              <a:t>“We were supposed to be using Mercurial, but we weren’t using it consistently, and then </a:t>
            </a:r>
            <a:r>
              <a:rPr lang="en-US" sz="2400" dirty="0" err="1" smtClean="0">
                <a:solidFill>
                  <a:srgbClr val="A6A6A6"/>
                </a:solidFill>
                <a:latin typeface="Helvetica"/>
                <a:cs typeface="Helvetica"/>
              </a:rPr>
              <a:t>Git</a:t>
            </a:r>
            <a:r>
              <a:rPr lang="en-US" sz="2400" dirty="0" smtClean="0">
                <a:solidFill>
                  <a:srgbClr val="A6A6A6"/>
                </a:solidFill>
                <a:latin typeface="Helvetica"/>
                <a:cs typeface="Helvetica"/>
              </a:rPr>
              <a:t> but not everyone knew it, so we </a:t>
            </a:r>
            <a:r>
              <a:rPr lang="en-US" sz="2400" dirty="0" err="1" smtClean="0">
                <a:solidFill>
                  <a:srgbClr val="A6A6A6"/>
                </a:solidFill>
                <a:latin typeface="Helvetica"/>
                <a:cs typeface="Helvetica"/>
              </a:rPr>
              <a:t>kinda</a:t>
            </a:r>
            <a:r>
              <a:rPr lang="en-US" sz="2400" dirty="0" smtClean="0">
                <a:solidFill>
                  <a:srgbClr val="A6A6A6"/>
                </a:solidFill>
                <a:latin typeface="Helvetica"/>
                <a:cs typeface="Helvetica"/>
              </a:rPr>
              <a:t> dropped all that stuff…”</a:t>
            </a:r>
          </a:p>
          <a:p>
            <a:pPr algn="r"/>
            <a:r>
              <a:rPr lang="en-US" sz="2400" dirty="0" smtClean="0">
                <a:solidFill>
                  <a:srgbClr val="A6A6A6"/>
                </a:solidFill>
                <a:latin typeface="Helvetica"/>
                <a:cs typeface="Helvetica"/>
              </a:rPr>
              <a:t>-Sr. Lab Technician</a:t>
            </a:r>
          </a:p>
          <a:p>
            <a:r>
              <a:rPr lang="en-US" sz="2400" dirty="0" smtClean="0">
                <a:solidFill>
                  <a:schemeClr val="accent2">
                    <a:lumMod val="75000"/>
                  </a:schemeClr>
                </a:solidFill>
                <a:latin typeface="Helvetica"/>
                <a:cs typeface="Helvetica"/>
              </a:rPr>
              <a:t>“I’ve been emailing code back and forth with collaborators, students, and volunteers… It was getting crazy”</a:t>
            </a:r>
          </a:p>
          <a:p>
            <a:pPr algn="r"/>
            <a:r>
              <a:rPr lang="en-US" sz="2400" dirty="0" smtClean="0">
                <a:solidFill>
                  <a:schemeClr val="accent2">
                    <a:lumMod val="75000"/>
                  </a:schemeClr>
                </a:solidFill>
                <a:latin typeface="Helvetica"/>
                <a:cs typeface="Helvetica"/>
              </a:rPr>
              <a:t>-</a:t>
            </a:r>
            <a:r>
              <a:rPr lang="en-US" sz="2400" dirty="0" err="1" smtClean="0">
                <a:solidFill>
                  <a:schemeClr val="accent2">
                    <a:lumMod val="75000"/>
                  </a:schemeClr>
                </a:solidFill>
                <a:latin typeface="Helvetica"/>
                <a:cs typeface="Helvetica"/>
              </a:rPr>
              <a:t>Postdoc</a:t>
            </a:r>
            <a:endParaRPr lang="en-US" sz="2400" dirty="0" smtClean="0">
              <a:solidFill>
                <a:schemeClr val="accent2">
                  <a:lumMod val="75000"/>
                </a:schemeClr>
              </a:solidFill>
              <a:latin typeface="Helvetica"/>
              <a:cs typeface="Helvetica"/>
            </a:endParaRPr>
          </a:p>
          <a:p>
            <a:endParaRPr lang="en-US" sz="2400" dirty="0" smtClean="0">
              <a:solidFill>
                <a:schemeClr val="accent2">
                  <a:lumMod val="75000"/>
                </a:schemeClr>
              </a:solidFill>
              <a:latin typeface="Helvetica"/>
              <a:cs typeface="Helvetica"/>
            </a:endParaRPr>
          </a:p>
          <a:p>
            <a:endParaRPr lang="en-US" sz="2400" dirty="0" smtClean="0">
              <a:solidFill>
                <a:schemeClr val="accent2">
                  <a:lumMod val="75000"/>
                </a:schemeClr>
              </a:solidFill>
              <a:latin typeface="Helvetica"/>
              <a:cs typeface="Helvetica"/>
            </a:endParaRPr>
          </a:p>
          <a:p>
            <a:endParaRPr lang="en-US" sz="2400" dirty="0" smtClean="0">
              <a:solidFill>
                <a:schemeClr val="accent2">
                  <a:lumMod val="75000"/>
                </a:schemeClr>
              </a:solidFill>
              <a:latin typeface="Helvetica"/>
              <a:cs typeface="Helvetica"/>
            </a:endParaRPr>
          </a:p>
          <a:p>
            <a:endParaRPr lang="en-US" sz="2400" dirty="0" smtClean="0">
              <a:solidFill>
                <a:schemeClr val="accent2">
                  <a:lumMod val="75000"/>
                </a:schemeClr>
              </a:solidFill>
              <a:latin typeface="Helvetica"/>
              <a:cs typeface="Helvetica"/>
            </a:endParaRPr>
          </a:p>
          <a:p>
            <a:endParaRPr lang="en-US" sz="2400" dirty="0" smtClean="0">
              <a:solidFill>
                <a:schemeClr val="accent2">
                  <a:lumMod val="75000"/>
                </a:schemeClr>
              </a:solidFill>
              <a:latin typeface="Helvetica"/>
              <a:cs typeface="Helvetica"/>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763089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Rectangle 8"/>
          <p:cNvSpPr/>
          <p:nvPr/>
        </p:nvSpPr>
        <p:spPr>
          <a:xfrm>
            <a:off x="0" y="1485900"/>
            <a:ext cx="9144000" cy="53587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Case study: Workshops as point of contact for OHSU researchers</a:t>
            </a:r>
          </a:p>
        </p:txBody>
      </p:sp>
      <p:sp>
        <p:nvSpPr>
          <p:cNvPr id="5" name="TextBox 4"/>
          <p:cNvSpPr txBox="1"/>
          <p:nvPr/>
        </p:nvSpPr>
        <p:spPr>
          <a:xfrm>
            <a:off x="279400" y="1679705"/>
            <a:ext cx="8636000" cy="6370974"/>
          </a:xfrm>
          <a:prstGeom prst="rect">
            <a:avLst/>
          </a:prstGeom>
          <a:noFill/>
        </p:spPr>
        <p:txBody>
          <a:bodyPr wrap="square" rtlCol="0">
            <a:spAutoFit/>
          </a:bodyPr>
          <a:lstStyle/>
          <a:p>
            <a:r>
              <a:rPr lang="en-US" sz="2400" dirty="0" smtClean="0">
                <a:solidFill>
                  <a:schemeClr val="bg1">
                    <a:lumMod val="65000"/>
                  </a:schemeClr>
                </a:solidFill>
                <a:latin typeface="Helvetica"/>
                <a:cs typeface="Helvetica"/>
              </a:rPr>
              <a:t>“As a coding newbie, the workshop was very helpful and well organized - I felt comfortable learning a new skill”</a:t>
            </a:r>
          </a:p>
          <a:p>
            <a:pPr algn="r"/>
            <a:r>
              <a:rPr lang="en-US" sz="2400" dirty="0" smtClean="0">
                <a:solidFill>
                  <a:schemeClr val="bg1">
                    <a:lumMod val="65000"/>
                  </a:schemeClr>
                </a:solidFill>
                <a:latin typeface="Helvetica"/>
                <a:cs typeface="Helvetica"/>
              </a:rPr>
              <a:t>	-PhD Student</a:t>
            </a:r>
          </a:p>
          <a:p>
            <a:r>
              <a:rPr lang="en-US" sz="2400" dirty="0" smtClean="0">
                <a:solidFill>
                  <a:srgbClr val="A6A6A6"/>
                </a:solidFill>
                <a:latin typeface="Helvetica"/>
                <a:cs typeface="Helvetica"/>
              </a:rPr>
              <a:t>“We were supposed to be using Mercurial, but we weren’t using it consistently, and then </a:t>
            </a:r>
            <a:r>
              <a:rPr lang="en-US" sz="2400" dirty="0" err="1" smtClean="0">
                <a:solidFill>
                  <a:srgbClr val="A6A6A6"/>
                </a:solidFill>
                <a:latin typeface="Helvetica"/>
                <a:cs typeface="Helvetica"/>
              </a:rPr>
              <a:t>Git</a:t>
            </a:r>
            <a:r>
              <a:rPr lang="en-US" sz="2400" dirty="0" smtClean="0">
                <a:solidFill>
                  <a:srgbClr val="A6A6A6"/>
                </a:solidFill>
                <a:latin typeface="Helvetica"/>
                <a:cs typeface="Helvetica"/>
              </a:rPr>
              <a:t> but not everyone knew it, so we </a:t>
            </a:r>
            <a:r>
              <a:rPr lang="en-US" sz="2400" dirty="0" err="1" smtClean="0">
                <a:solidFill>
                  <a:srgbClr val="A6A6A6"/>
                </a:solidFill>
                <a:latin typeface="Helvetica"/>
                <a:cs typeface="Helvetica"/>
              </a:rPr>
              <a:t>kinda</a:t>
            </a:r>
            <a:r>
              <a:rPr lang="en-US" sz="2400" dirty="0" smtClean="0">
                <a:solidFill>
                  <a:srgbClr val="A6A6A6"/>
                </a:solidFill>
                <a:latin typeface="Helvetica"/>
                <a:cs typeface="Helvetica"/>
              </a:rPr>
              <a:t> dropped all that stuff…”</a:t>
            </a:r>
          </a:p>
          <a:p>
            <a:pPr algn="r"/>
            <a:r>
              <a:rPr lang="en-US" sz="2400" dirty="0" smtClean="0">
                <a:solidFill>
                  <a:srgbClr val="A6A6A6"/>
                </a:solidFill>
                <a:latin typeface="Helvetica"/>
                <a:cs typeface="Helvetica"/>
              </a:rPr>
              <a:t>-Sr. Lab Technician</a:t>
            </a:r>
          </a:p>
          <a:p>
            <a:r>
              <a:rPr lang="en-US" sz="2400" dirty="0" smtClean="0">
                <a:solidFill>
                  <a:srgbClr val="A6A6A6"/>
                </a:solidFill>
                <a:latin typeface="Helvetica"/>
                <a:cs typeface="Helvetica"/>
              </a:rPr>
              <a:t>“I’ve been emailing code back and forth with collaborators, students, and volunteers… It was getting crazy”</a:t>
            </a:r>
          </a:p>
          <a:p>
            <a:pPr algn="r"/>
            <a:r>
              <a:rPr lang="en-US" sz="2400" dirty="0" smtClean="0">
                <a:solidFill>
                  <a:srgbClr val="A6A6A6"/>
                </a:solidFill>
                <a:latin typeface="Helvetica"/>
                <a:cs typeface="Helvetica"/>
              </a:rPr>
              <a:t>-</a:t>
            </a:r>
            <a:r>
              <a:rPr lang="en-US" sz="2400" dirty="0" err="1" smtClean="0">
                <a:solidFill>
                  <a:srgbClr val="A6A6A6"/>
                </a:solidFill>
                <a:latin typeface="Helvetica"/>
                <a:cs typeface="Helvetica"/>
              </a:rPr>
              <a:t>Postdoc</a:t>
            </a:r>
            <a:endParaRPr lang="en-US" sz="2400" dirty="0" smtClean="0">
              <a:solidFill>
                <a:srgbClr val="A6A6A6"/>
              </a:solidFill>
              <a:latin typeface="Helvetica"/>
              <a:cs typeface="Helvetica"/>
            </a:endParaRPr>
          </a:p>
          <a:p>
            <a:r>
              <a:rPr lang="en-US" sz="2400" dirty="0" smtClean="0">
                <a:solidFill>
                  <a:schemeClr val="accent2">
                    <a:lumMod val="75000"/>
                  </a:schemeClr>
                </a:solidFill>
                <a:latin typeface="Helvetica"/>
                <a:cs typeface="Helvetica"/>
              </a:rPr>
              <a:t>“I’ve been meaning to do this”</a:t>
            </a:r>
          </a:p>
          <a:p>
            <a:pPr algn="r"/>
            <a:r>
              <a:rPr lang="en-US" sz="2400" dirty="0" smtClean="0">
                <a:solidFill>
                  <a:schemeClr val="accent2">
                    <a:lumMod val="75000"/>
                  </a:schemeClr>
                </a:solidFill>
                <a:latin typeface="Helvetica"/>
                <a:cs typeface="Helvetica"/>
              </a:rPr>
              <a:t>	-Faculty </a:t>
            </a:r>
          </a:p>
          <a:p>
            <a:endParaRPr lang="en-US" sz="2400" dirty="0" smtClean="0">
              <a:solidFill>
                <a:schemeClr val="accent2">
                  <a:lumMod val="75000"/>
                </a:schemeClr>
              </a:solidFill>
              <a:latin typeface="Helvetica"/>
              <a:cs typeface="Helvetica"/>
            </a:endParaRPr>
          </a:p>
          <a:p>
            <a:endParaRPr lang="en-US" sz="2400" dirty="0" smtClean="0">
              <a:solidFill>
                <a:schemeClr val="accent2">
                  <a:lumMod val="75000"/>
                </a:schemeClr>
              </a:solidFill>
              <a:latin typeface="Helvetica"/>
              <a:cs typeface="Helvetica"/>
            </a:endParaRPr>
          </a:p>
          <a:p>
            <a:endParaRPr lang="en-US" sz="2400" dirty="0" smtClean="0">
              <a:solidFill>
                <a:schemeClr val="accent2">
                  <a:lumMod val="75000"/>
                </a:schemeClr>
              </a:solidFill>
              <a:latin typeface="Helvetica"/>
              <a:cs typeface="Helvetica"/>
            </a:endParaRPr>
          </a:p>
          <a:p>
            <a:endParaRPr lang="en-US" sz="2400" dirty="0" smtClean="0">
              <a:solidFill>
                <a:schemeClr val="accent2">
                  <a:lumMod val="75000"/>
                </a:schemeClr>
              </a:solidFill>
              <a:latin typeface="Helvetica"/>
              <a:cs typeface="Helvetica"/>
            </a:endParaRPr>
          </a:p>
          <a:p>
            <a:endParaRPr lang="en-US" sz="2400" dirty="0" smtClean="0">
              <a:solidFill>
                <a:schemeClr val="accent2">
                  <a:lumMod val="75000"/>
                </a:schemeClr>
              </a:solidFill>
              <a:latin typeface="Helvetica"/>
              <a:cs typeface="Helvetica"/>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763089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Rectangle 8"/>
          <p:cNvSpPr/>
          <p:nvPr/>
        </p:nvSpPr>
        <p:spPr>
          <a:xfrm>
            <a:off x="0" y="1485900"/>
            <a:ext cx="9144000" cy="53587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Case study: Workshops as point of contact for OHSU researchers</a:t>
            </a:r>
          </a:p>
        </p:txBody>
      </p:sp>
      <p:sp>
        <p:nvSpPr>
          <p:cNvPr id="5" name="TextBox 4"/>
          <p:cNvSpPr txBox="1"/>
          <p:nvPr/>
        </p:nvSpPr>
        <p:spPr>
          <a:xfrm>
            <a:off x="279400" y="1679705"/>
            <a:ext cx="8636000" cy="6370974"/>
          </a:xfrm>
          <a:prstGeom prst="rect">
            <a:avLst/>
          </a:prstGeom>
          <a:noFill/>
        </p:spPr>
        <p:txBody>
          <a:bodyPr wrap="square" rtlCol="0">
            <a:spAutoFit/>
          </a:bodyPr>
          <a:lstStyle/>
          <a:p>
            <a:r>
              <a:rPr lang="en-US" sz="2400" dirty="0" smtClean="0">
                <a:solidFill>
                  <a:schemeClr val="tx1">
                    <a:lumMod val="85000"/>
                    <a:lumOff val="15000"/>
                  </a:schemeClr>
                </a:solidFill>
                <a:latin typeface="Helvetica"/>
                <a:cs typeface="Helvetica"/>
              </a:rPr>
              <a:t>Needs identified through workshop:	</a:t>
            </a:r>
          </a:p>
          <a:p>
            <a:pPr>
              <a:buFont typeface="Arial"/>
              <a:buChar char="•"/>
            </a:pPr>
            <a:r>
              <a:rPr lang="en-US" sz="2400" dirty="0" smtClean="0">
                <a:solidFill>
                  <a:schemeClr val="tx1">
                    <a:lumMod val="85000"/>
                    <a:lumOff val="15000"/>
                  </a:schemeClr>
                </a:solidFill>
                <a:latin typeface="Helvetica"/>
                <a:cs typeface="Helvetica"/>
              </a:rPr>
              <a:t>	Basic skills</a:t>
            </a:r>
          </a:p>
          <a:p>
            <a:r>
              <a:rPr lang="en-US" sz="2400" dirty="0" smtClean="0">
                <a:solidFill>
                  <a:schemeClr val="tx1">
                    <a:lumMod val="85000"/>
                    <a:lumOff val="15000"/>
                  </a:schemeClr>
                </a:solidFill>
                <a:latin typeface="Helvetica"/>
                <a:cs typeface="Helvetica"/>
              </a:rPr>
              <a:t>		Command line </a:t>
            </a:r>
          </a:p>
          <a:p>
            <a:r>
              <a:rPr lang="en-US" sz="2400" dirty="0" smtClean="0">
                <a:solidFill>
                  <a:schemeClr val="tx1">
                    <a:lumMod val="85000"/>
                    <a:lumOff val="15000"/>
                  </a:schemeClr>
                </a:solidFill>
                <a:latin typeface="Helvetica"/>
                <a:cs typeface="Helvetica"/>
              </a:rPr>
              <a:t>		Programming literacy </a:t>
            </a:r>
          </a:p>
          <a:p>
            <a:endParaRPr lang="en-US" sz="2400" dirty="0" smtClean="0">
              <a:solidFill>
                <a:schemeClr val="tx1">
                  <a:lumMod val="85000"/>
                  <a:lumOff val="15000"/>
                </a:schemeClr>
              </a:solidFill>
              <a:latin typeface="Helvetica"/>
              <a:cs typeface="Helvetica"/>
            </a:endParaRPr>
          </a:p>
          <a:p>
            <a:pPr>
              <a:buFont typeface="Arial"/>
              <a:buChar char="•"/>
            </a:pPr>
            <a:r>
              <a:rPr lang="en-US" sz="2400" dirty="0" smtClean="0">
                <a:solidFill>
                  <a:schemeClr val="tx1">
                    <a:lumMod val="85000"/>
                    <a:lumOff val="15000"/>
                  </a:schemeClr>
                </a:solidFill>
                <a:latin typeface="Helvetica"/>
                <a:cs typeface="Helvetica"/>
              </a:rPr>
              <a:t>	Advanced skills</a:t>
            </a:r>
          </a:p>
          <a:p>
            <a:r>
              <a:rPr lang="en-US" sz="2400" dirty="0" smtClean="0">
                <a:solidFill>
                  <a:schemeClr val="tx1">
                    <a:lumMod val="85000"/>
                    <a:lumOff val="15000"/>
                  </a:schemeClr>
                </a:solidFill>
                <a:latin typeface="Helvetica"/>
                <a:cs typeface="Helvetica"/>
              </a:rPr>
              <a:t>		R Markdown/</a:t>
            </a:r>
            <a:r>
              <a:rPr lang="en-US" sz="2400" dirty="0" err="1" smtClean="0">
                <a:solidFill>
                  <a:schemeClr val="tx1">
                    <a:lumMod val="85000"/>
                    <a:lumOff val="15000"/>
                  </a:schemeClr>
                </a:solidFill>
                <a:latin typeface="Helvetica"/>
                <a:cs typeface="Helvetica"/>
              </a:rPr>
              <a:t>Knitr</a:t>
            </a:r>
            <a:r>
              <a:rPr lang="en-US" sz="2400" dirty="0" smtClean="0">
                <a:solidFill>
                  <a:schemeClr val="tx1">
                    <a:lumMod val="85000"/>
                    <a:lumOff val="15000"/>
                  </a:schemeClr>
                </a:solidFill>
                <a:latin typeface="Helvetica"/>
                <a:cs typeface="Helvetica"/>
              </a:rPr>
              <a:t> &amp; </a:t>
            </a:r>
            <a:r>
              <a:rPr lang="en-US" sz="2400" dirty="0" err="1" smtClean="0">
                <a:solidFill>
                  <a:schemeClr val="tx1">
                    <a:lumMod val="85000"/>
                    <a:lumOff val="15000"/>
                  </a:schemeClr>
                </a:solidFill>
                <a:latin typeface="Helvetica"/>
                <a:cs typeface="Helvetica"/>
              </a:rPr>
              <a:t>iPython</a:t>
            </a:r>
            <a:r>
              <a:rPr lang="en-US" sz="2400" dirty="0" smtClean="0">
                <a:solidFill>
                  <a:schemeClr val="tx1">
                    <a:lumMod val="85000"/>
                    <a:lumOff val="15000"/>
                  </a:schemeClr>
                </a:solidFill>
                <a:latin typeface="Helvetica"/>
                <a:cs typeface="Helvetica"/>
              </a:rPr>
              <a:t> notebook</a:t>
            </a:r>
          </a:p>
          <a:p>
            <a:r>
              <a:rPr lang="en-US" sz="2400" dirty="0" smtClean="0">
                <a:solidFill>
                  <a:schemeClr val="tx1">
                    <a:lumMod val="85000"/>
                    <a:lumOff val="15000"/>
                  </a:schemeClr>
                </a:solidFill>
                <a:latin typeface="Helvetica"/>
                <a:cs typeface="Helvetica"/>
              </a:rPr>
              <a:t>		Software &amp; Data Carpentry</a:t>
            </a:r>
          </a:p>
          <a:p>
            <a:endParaRPr lang="en-US" sz="2400" dirty="0" smtClean="0">
              <a:solidFill>
                <a:schemeClr val="tx1">
                  <a:lumMod val="85000"/>
                  <a:lumOff val="15000"/>
                </a:schemeClr>
              </a:solidFill>
              <a:latin typeface="Helvetica"/>
              <a:cs typeface="Helvetica"/>
            </a:endParaRPr>
          </a:p>
          <a:p>
            <a:pPr>
              <a:buFont typeface="Arial"/>
              <a:buChar char="•"/>
            </a:pPr>
            <a:r>
              <a:rPr lang="en-US" sz="2400" dirty="0" smtClean="0">
                <a:solidFill>
                  <a:schemeClr val="tx1">
                    <a:lumMod val="85000"/>
                    <a:lumOff val="15000"/>
                  </a:schemeClr>
                </a:solidFill>
                <a:latin typeface="Helvetica"/>
                <a:cs typeface="Helvetica"/>
              </a:rPr>
              <a:t> 	Immediately actionable, timely</a:t>
            </a:r>
          </a:p>
          <a:p>
            <a:pPr>
              <a:buFont typeface="Arial"/>
              <a:buChar char="•"/>
            </a:pPr>
            <a:r>
              <a:rPr lang="en-US" sz="2400" dirty="0" smtClean="0">
                <a:solidFill>
                  <a:schemeClr val="tx1">
                    <a:lumMod val="85000"/>
                    <a:lumOff val="15000"/>
                  </a:schemeClr>
                </a:solidFill>
                <a:latin typeface="Helvetica"/>
                <a:cs typeface="Helvetica"/>
              </a:rPr>
              <a:t> 	All levels of researchers</a:t>
            </a:r>
          </a:p>
          <a:p>
            <a:pPr>
              <a:buFont typeface="Arial"/>
              <a:buChar char="•"/>
            </a:pPr>
            <a:r>
              <a:rPr lang="en-US" sz="2400" dirty="0" smtClean="0">
                <a:solidFill>
                  <a:schemeClr val="tx1">
                    <a:lumMod val="85000"/>
                    <a:lumOff val="15000"/>
                  </a:schemeClr>
                </a:solidFill>
                <a:latin typeface="Helvetica"/>
                <a:cs typeface="Helvetica"/>
              </a:rPr>
              <a:t> 	Small time investment for participants</a:t>
            </a:r>
          </a:p>
          <a:p>
            <a:endParaRPr lang="en-US" sz="2400" dirty="0" smtClean="0">
              <a:solidFill>
                <a:schemeClr val="tx1">
                  <a:lumMod val="85000"/>
                  <a:lumOff val="15000"/>
                </a:schemeClr>
              </a:solidFill>
              <a:latin typeface="Helvetica"/>
              <a:cs typeface="Helvetica"/>
            </a:endParaRPr>
          </a:p>
          <a:p>
            <a:endParaRPr lang="en-US" sz="2400" dirty="0" smtClean="0">
              <a:solidFill>
                <a:schemeClr val="tx1">
                  <a:lumMod val="85000"/>
                  <a:lumOff val="15000"/>
                </a:schemeClr>
              </a:solidFill>
              <a:latin typeface="Helvetica"/>
              <a:cs typeface="Helvetica"/>
            </a:endParaRPr>
          </a:p>
          <a:p>
            <a:endParaRPr lang="en-US" sz="2400" dirty="0" smtClean="0">
              <a:solidFill>
                <a:schemeClr val="tx1">
                  <a:lumMod val="85000"/>
                  <a:lumOff val="15000"/>
                </a:schemeClr>
              </a:solidFill>
              <a:latin typeface="Helvetica"/>
              <a:cs typeface="Helvetica"/>
            </a:endParaRPr>
          </a:p>
          <a:p>
            <a:endParaRPr lang="en-US" sz="2400" dirty="0" smtClean="0">
              <a:solidFill>
                <a:schemeClr val="tx1">
                  <a:lumMod val="85000"/>
                  <a:lumOff val="15000"/>
                </a:schemeClr>
              </a:solidFill>
              <a:latin typeface="Helvetica"/>
              <a:cs typeface="Helvetica"/>
            </a:endParaRPr>
          </a:p>
          <a:p>
            <a:endParaRPr lang="en-US" sz="2400" dirty="0" smtClean="0">
              <a:solidFill>
                <a:schemeClr val="tx1">
                  <a:lumMod val="85000"/>
                  <a:lumOff val="15000"/>
                </a:schemeClr>
              </a:solidFill>
              <a:latin typeface="Helvetica"/>
              <a:cs typeface="Helvetica"/>
            </a:endParaRPr>
          </a:p>
        </p:txBody>
      </p:sp>
      <p:pic>
        <p:nvPicPr>
          <p:cNvPr id="6" name="Picture 5" descr="Git-Workshop-Jamboree.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6717932" y="1689100"/>
            <a:ext cx="2073294" cy="2679699"/>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763089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Rectangle 8"/>
          <p:cNvSpPr/>
          <p:nvPr/>
        </p:nvSpPr>
        <p:spPr>
          <a:xfrm>
            <a:off x="0" y="1473868"/>
            <a:ext cx="9144000" cy="53841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740400" y="1524001"/>
            <a:ext cx="3289300" cy="33781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Case study: Formalized research data management course at </a:t>
            </a:r>
            <a:r>
              <a:rPr lang="en-US" sz="3000" b="1" dirty="0" smtClean="0">
                <a:solidFill>
                  <a:schemeClr val="accent6">
                    <a:lumMod val="75000"/>
                  </a:schemeClr>
                </a:solidFill>
                <a:latin typeface="Helvetica"/>
              </a:rPr>
              <a:t>OSU</a:t>
            </a:r>
          </a:p>
        </p:txBody>
      </p:sp>
      <p:pic>
        <p:nvPicPr>
          <p:cNvPr id="10" name="Picture 9" descr="acrylic-tripod-easel.jpg"/>
          <p:cNvPicPr>
            <a:picLocks noChangeAspect="1"/>
          </p:cNvPicPr>
          <p:nvPr/>
        </p:nvPicPr>
        <p:blipFill>
          <a:blip r:embed="rId3"/>
          <a:stretch>
            <a:fillRect/>
          </a:stretch>
        </p:blipFill>
        <p:spPr>
          <a:xfrm>
            <a:off x="5822950" y="1625600"/>
            <a:ext cx="3149600" cy="3149600"/>
          </a:xfrm>
          <a:prstGeom prst="rect">
            <a:avLst/>
          </a:prstGeom>
          <a:noFill/>
        </p:spPr>
      </p:pic>
      <p:pic>
        <p:nvPicPr>
          <p:cNvPr id="11" name="Picture 10" descr="NEeSci_WhitmirePoster_20140404.pdf"/>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5902141" y="1968500"/>
            <a:ext cx="2997383" cy="1498692"/>
          </a:xfrm>
          <a:prstGeom prst="rect">
            <a:avLst/>
          </a:prstGeom>
        </p:spPr>
      </p:pic>
      <p:sp>
        <p:nvSpPr>
          <p:cNvPr id="14" name="TextBox 13"/>
          <p:cNvSpPr txBox="1"/>
          <p:nvPr/>
        </p:nvSpPr>
        <p:spPr>
          <a:xfrm>
            <a:off x="279400" y="1679705"/>
            <a:ext cx="8636000" cy="6647973"/>
          </a:xfrm>
          <a:prstGeom prst="rect">
            <a:avLst/>
          </a:prstGeom>
          <a:noFill/>
        </p:spPr>
        <p:txBody>
          <a:bodyPr wrap="square" rtlCol="0">
            <a:spAutoFit/>
          </a:bodyPr>
          <a:lstStyle/>
          <a:p>
            <a:r>
              <a:rPr lang="en-US" sz="2400" dirty="0" smtClean="0">
                <a:solidFill>
                  <a:schemeClr val="tx1">
                    <a:lumMod val="85000"/>
                    <a:lumOff val="15000"/>
                  </a:schemeClr>
                </a:solidFill>
                <a:latin typeface="Helvetica"/>
                <a:cs typeface="Helvetica"/>
              </a:rPr>
              <a:t>Graduate credit-bearing course</a:t>
            </a:r>
          </a:p>
          <a:p>
            <a:r>
              <a:rPr lang="en-US" dirty="0" smtClean="0">
                <a:solidFill>
                  <a:schemeClr val="bg1">
                    <a:lumMod val="65000"/>
                  </a:schemeClr>
                </a:solidFill>
                <a:latin typeface="Helvetica"/>
                <a:cs typeface="Helvetica"/>
              </a:rPr>
              <a:t>(</a:t>
            </a:r>
            <a:r>
              <a:rPr lang="en-US" dirty="0" err="1" smtClean="0">
                <a:solidFill>
                  <a:schemeClr val="bg1">
                    <a:lumMod val="65000"/>
                  </a:schemeClr>
                </a:solidFill>
                <a:latin typeface="Helvetica"/>
                <a:cs typeface="Helvetica"/>
              </a:rPr>
              <a:t>Whitmire</a:t>
            </a:r>
            <a:r>
              <a:rPr lang="en-US" dirty="0" smtClean="0">
                <a:solidFill>
                  <a:schemeClr val="bg1">
                    <a:lumMod val="65000"/>
                  </a:schemeClr>
                </a:solidFill>
                <a:latin typeface="Helvetica"/>
                <a:cs typeface="Helvetica"/>
              </a:rPr>
              <a:t> 2014, 2015)	</a:t>
            </a:r>
          </a:p>
          <a:p>
            <a:pPr>
              <a:buFont typeface="Arial"/>
              <a:buChar char="•"/>
            </a:pPr>
            <a:r>
              <a:rPr lang="en-US" sz="2400" dirty="0" smtClean="0">
                <a:solidFill>
                  <a:schemeClr val="tx1">
                    <a:lumMod val="85000"/>
                    <a:lumOff val="15000"/>
                  </a:schemeClr>
                </a:solidFill>
                <a:latin typeface="Helvetica"/>
                <a:cs typeface="Helvetica"/>
              </a:rPr>
              <a:t>	Outcomes-centered design</a:t>
            </a:r>
          </a:p>
          <a:p>
            <a:pPr>
              <a:buFont typeface="Arial"/>
              <a:buChar char="•"/>
            </a:pPr>
            <a:r>
              <a:rPr lang="en-US" sz="2400" dirty="0" smtClean="0">
                <a:solidFill>
                  <a:schemeClr val="tx1">
                    <a:lumMod val="85000"/>
                    <a:lumOff val="15000"/>
                  </a:schemeClr>
                </a:solidFill>
                <a:latin typeface="Helvetica"/>
                <a:cs typeface="Helvetica"/>
              </a:rPr>
              <a:t> 	DIL core competencies</a:t>
            </a:r>
          </a:p>
          <a:p>
            <a:pPr>
              <a:buFont typeface="Arial"/>
              <a:buChar char="•"/>
            </a:pPr>
            <a:r>
              <a:rPr lang="en-US" sz="2400" dirty="0" smtClean="0">
                <a:solidFill>
                  <a:schemeClr val="tx1">
                    <a:lumMod val="85000"/>
                    <a:lumOff val="15000"/>
                  </a:schemeClr>
                </a:solidFill>
                <a:latin typeface="Helvetica"/>
                <a:cs typeface="Helvetica"/>
              </a:rPr>
              <a:t> 	Long-term behavioral change</a:t>
            </a:r>
          </a:p>
          <a:p>
            <a:endParaRPr lang="en-US" sz="2400" dirty="0" smtClean="0">
              <a:solidFill>
                <a:schemeClr val="tx1">
                  <a:lumMod val="85000"/>
                  <a:lumOff val="15000"/>
                </a:schemeClr>
              </a:solidFill>
              <a:latin typeface="Helvetica"/>
              <a:cs typeface="Helvetica"/>
            </a:endParaRPr>
          </a:p>
          <a:p>
            <a:r>
              <a:rPr lang="en-US" sz="2400" dirty="0" smtClean="0">
                <a:solidFill>
                  <a:schemeClr val="tx1">
                    <a:lumMod val="85000"/>
                    <a:lumOff val="15000"/>
                  </a:schemeClr>
                </a:solidFill>
                <a:latin typeface="Helvetica"/>
                <a:cs typeface="Helvetica"/>
              </a:rPr>
              <a:t>Develop OHSU curriculum </a:t>
            </a:r>
          </a:p>
          <a:p>
            <a:pPr>
              <a:buFont typeface="Arial"/>
              <a:buChar char="•"/>
            </a:pPr>
            <a:r>
              <a:rPr lang="en-US" sz="2400" dirty="0" smtClean="0">
                <a:solidFill>
                  <a:schemeClr val="tx1">
                    <a:lumMod val="85000"/>
                    <a:lumOff val="15000"/>
                  </a:schemeClr>
                </a:solidFill>
                <a:latin typeface="Helvetica"/>
                <a:cs typeface="Helvetica"/>
              </a:rPr>
              <a:t>	Specific to our researchers</a:t>
            </a:r>
          </a:p>
          <a:p>
            <a:pPr>
              <a:buFont typeface="Arial"/>
              <a:buChar char="•"/>
            </a:pPr>
            <a:r>
              <a:rPr lang="en-US" sz="2400" dirty="0" smtClean="0">
                <a:solidFill>
                  <a:schemeClr val="tx1">
                    <a:lumMod val="85000"/>
                    <a:lumOff val="15000"/>
                  </a:schemeClr>
                </a:solidFill>
                <a:latin typeface="Helvetica"/>
                <a:cs typeface="Helvetica"/>
              </a:rPr>
              <a:t> 	Relevant to their data</a:t>
            </a:r>
          </a:p>
          <a:p>
            <a:pPr>
              <a:buFont typeface="Arial"/>
              <a:buChar char="•"/>
            </a:pPr>
            <a:r>
              <a:rPr lang="en-US" sz="2400" dirty="0" smtClean="0">
                <a:solidFill>
                  <a:schemeClr val="tx1">
                    <a:lumMod val="85000"/>
                    <a:lumOff val="15000"/>
                  </a:schemeClr>
                </a:solidFill>
                <a:latin typeface="Helvetica"/>
                <a:cs typeface="Helvetica"/>
              </a:rPr>
              <a:t> 	Supplement with skill-building workshops</a:t>
            </a:r>
          </a:p>
          <a:p>
            <a:pPr>
              <a:buFont typeface="Arial"/>
              <a:buChar char="•"/>
            </a:pPr>
            <a:r>
              <a:rPr lang="en-US" sz="2400" dirty="0" smtClean="0">
                <a:solidFill>
                  <a:schemeClr val="tx1">
                    <a:lumMod val="85000"/>
                    <a:lumOff val="15000"/>
                  </a:schemeClr>
                </a:solidFill>
                <a:latin typeface="Helvetica"/>
                <a:cs typeface="Helvetica"/>
              </a:rPr>
              <a:t> 	Develop “deep, transferrable understanding”      	</a:t>
            </a:r>
            <a:r>
              <a:rPr lang="en-US" dirty="0" smtClean="0">
                <a:solidFill>
                  <a:schemeClr val="tx1">
                    <a:lumMod val="85000"/>
                    <a:lumOff val="15000"/>
                  </a:schemeClr>
                </a:solidFill>
                <a:latin typeface="Helvetica"/>
                <a:cs typeface="Helvetica"/>
              </a:rPr>
              <a:t>			 </a:t>
            </a:r>
            <a:r>
              <a:rPr lang="en-US" dirty="0" smtClean="0">
                <a:solidFill>
                  <a:schemeClr val="bg1">
                    <a:lumMod val="65000"/>
                  </a:schemeClr>
                </a:solidFill>
                <a:latin typeface="Helvetica"/>
                <a:cs typeface="Helvetica"/>
              </a:rPr>
              <a:t>(Carlson et al. 2013)</a:t>
            </a:r>
          </a:p>
          <a:p>
            <a:pPr>
              <a:buFont typeface="Arial"/>
              <a:buChar char="•"/>
            </a:pPr>
            <a:endParaRPr lang="en-US" sz="2400" dirty="0" smtClean="0">
              <a:solidFill>
                <a:schemeClr val="tx1">
                  <a:lumMod val="85000"/>
                  <a:lumOff val="15000"/>
                </a:schemeClr>
              </a:solidFill>
              <a:latin typeface="Helvetica"/>
              <a:cs typeface="Helvetica"/>
            </a:endParaRPr>
          </a:p>
          <a:p>
            <a:pPr>
              <a:buFont typeface="Arial"/>
              <a:buChar char="•"/>
            </a:pPr>
            <a:endParaRPr lang="en-US" sz="2400" dirty="0" smtClean="0">
              <a:solidFill>
                <a:schemeClr val="tx1">
                  <a:lumMod val="85000"/>
                  <a:lumOff val="15000"/>
                </a:schemeClr>
              </a:solidFill>
              <a:latin typeface="Helvetica"/>
              <a:cs typeface="Helvetica"/>
            </a:endParaRPr>
          </a:p>
          <a:p>
            <a:pPr>
              <a:buFont typeface="Arial"/>
              <a:buChar char="•"/>
            </a:pPr>
            <a:endParaRPr lang="en-US" sz="2400" dirty="0" smtClean="0">
              <a:solidFill>
                <a:schemeClr val="tx1">
                  <a:lumMod val="85000"/>
                  <a:lumOff val="15000"/>
                </a:schemeClr>
              </a:solidFill>
              <a:latin typeface="Helvetica"/>
              <a:cs typeface="Helvetica"/>
            </a:endParaRPr>
          </a:p>
          <a:p>
            <a:endParaRPr lang="en-US" sz="2400" dirty="0" smtClean="0">
              <a:solidFill>
                <a:schemeClr val="tx1">
                  <a:lumMod val="85000"/>
                  <a:lumOff val="15000"/>
                </a:schemeClr>
              </a:solidFill>
              <a:latin typeface="Helvetica"/>
              <a:cs typeface="Helvetica"/>
            </a:endParaRPr>
          </a:p>
          <a:p>
            <a:endParaRPr lang="en-US" sz="2400" dirty="0" smtClean="0">
              <a:solidFill>
                <a:schemeClr val="tx1">
                  <a:lumMod val="85000"/>
                  <a:lumOff val="15000"/>
                </a:schemeClr>
              </a:solidFill>
              <a:latin typeface="Helvetica"/>
              <a:cs typeface="Helvetica"/>
            </a:endParaRPr>
          </a:p>
          <a:p>
            <a:endParaRPr lang="en-US" sz="2400" dirty="0" smtClean="0">
              <a:solidFill>
                <a:schemeClr val="tx1">
                  <a:lumMod val="85000"/>
                  <a:lumOff val="15000"/>
                </a:schemeClr>
              </a:solidFill>
              <a:latin typeface="Helvetica"/>
              <a:cs typeface="Helvetic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Rectangle 8"/>
          <p:cNvSpPr/>
          <p:nvPr/>
        </p:nvSpPr>
        <p:spPr>
          <a:xfrm>
            <a:off x="0" y="1473200"/>
            <a:ext cx="9144000" cy="53714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lumMod val="75000"/>
                </a:schemeClr>
              </a:solidFill>
            </a:endParaRPr>
          </a:p>
        </p:txBody>
      </p:sp>
      <p:pic>
        <p:nvPicPr>
          <p:cNvPr id="10" name="Picture 9" descr="Chart a course.jpg"/>
          <p:cNvPicPr>
            <a:picLocks noChangeAspect="1"/>
          </p:cNvPicPr>
          <p:nvPr/>
        </p:nvPicPr>
        <p:blipFill>
          <a:blip r:embed="rId3"/>
          <a:srcRect t="1543" b="5898"/>
          <a:stretch>
            <a:fillRect/>
          </a:stretch>
        </p:blipFill>
        <p:spPr>
          <a:xfrm>
            <a:off x="599413" y="1739900"/>
            <a:ext cx="5819589" cy="3124200"/>
          </a:xfrm>
          <a:prstGeom prst="rect">
            <a:avLst/>
          </a:prstGeom>
        </p:spPr>
      </p:pic>
      <p:pic>
        <p:nvPicPr>
          <p:cNvPr id="13" name="Picture 12" descr="Screen Shot 2016-03-13 at 12.29.03 PM.png"/>
          <p:cNvPicPr>
            <a:picLocks noChangeAspect="1"/>
          </p:cNvPicPr>
          <p:nvPr/>
        </p:nvPicPr>
        <p:blipFill>
          <a:blip r:embed="rId4"/>
          <a:stretch>
            <a:fillRect/>
          </a:stretch>
        </p:blipFill>
        <p:spPr>
          <a:xfrm>
            <a:off x="4284580" y="2969173"/>
            <a:ext cx="4453019" cy="3303997"/>
          </a:xfrm>
          <a:prstGeom prst="rect">
            <a:avLst/>
          </a:prstGeom>
        </p:spPr>
      </p:pic>
      <p:sp>
        <p:nvSpPr>
          <p:cNvPr id="14" name="Rectangle 13"/>
          <p:cNvSpPr/>
          <p:nvPr/>
        </p:nvSpPr>
        <p:spPr>
          <a:xfrm>
            <a:off x="4063921" y="6572604"/>
            <a:ext cx="6443615" cy="307777"/>
          </a:xfrm>
          <a:prstGeom prst="rect">
            <a:avLst/>
          </a:prstGeom>
        </p:spPr>
        <p:txBody>
          <a:bodyPr wrap="square">
            <a:spAutoFit/>
          </a:bodyPr>
          <a:lstStyle/>
          <a:p>
            <a:r>
              <a:rPr lang="en-US" sz="1400" dirty="0" smtClean="0">
                <a:solidFill>
                  <a:schemeClr val="bg1">
                    <a:lumMod val="50000"/>
                  </a:schemeClr>
                </a:solidFill>
              </a:rPr>
              <a:t>www.ohsu.edu/xd/education/library/2016-2021-strategic-plan.cfm</a:t>
            </a:r>
            <a:endParaRPr lang="en-US" sz="1400" dirty="0">
              <a:solidFill>
                <a:schemeClr val="bg1">
                  <a:lumMod val="50000"/>
                </a:schemeClr>
              </a:solidFill>
            </a:endParaRPr>
          </a:p>
        </p:txBody>
      </p:sp>
      <p:sp>
        <p:nvSpPr>
          <p:cNvPr id="11" name="Rectangle 10"/>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OHSU Library Strategic Plan: </a:t>
            </a:r>
          </a:p>
          <a:p>
            <a:r>
              <a:rPr lang="en-US" sz="3000" b="1" dirty="0" smtClean="0">
                <a:solidFill>
                  <a:schemeClr val="tx1">
                    <a:lumMod val="75000"/>
                    <a:lumOff val="25000"/>
                  </a:schemeClr>
                </a:solidFill>
                <a:latin typeface="Helvetica"/>
              </a:rPr>
              <a:t>Priorities informed by stakeholders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 name="Rectangle 13"/>
          <p:cNvSpPr/>
          <p:nvPr/>
        </p:nvSpPr>
        <p:spPr>
          <a:xfrm>
            <a:off x="0" y="1473200"/>
            <a:ext cx="9144000" cy="53714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lumMod val="75000"/>
                </a:schemeClr>
              </a:solidFill>
            </a:endParaRPr>
          </a:p>
        </p:txBody>
      </p:sp>
      <p:sp>
        <p:nvSpPr>
          <p:cNvPr id="5" name="TextBox 4"/>
          <p:cNvSpPr txBox="1"/>
          <p:nvPr/>
        </p:nvSpPr>
        <p:spPr>
          <a:xfrm>
            <a:off x="444603" y="1689100"/>
            <a:ext cx="8699397" cy="4154983"/>
          </a:xfrm>
          <a:prstGeom prst="rect">
            <a:avLst/>
          </a:prstGeom>
          <a:noFill/>
        </p:spPr>
        <p:txBody>
          <a:bodyPr wrap="square" rtlCol="0">
            <a:spAutoFit/>
          </a:bodyPr>
          <a:lstStyle/>
          <a:p>
            <a:r>
              <a:rPr lang="en-US" sz="2400" dirty="0" smtClean="0">
                <a:solidFill>
                  <a:schemeClr val="accent2">
                    <a:lumMod val="75000"/>
                  </a:schemeClr>
                </a:solidFill>
                <a:latin typeface="Helvetica"/>
                <a:cs typeface="Helvetica"/>
              </a:rPr>
              <a:t>1. Relationship building </a:t>
            </a:r>
            <a:endParaRPr lang="en-US" sz="2400" dirty="0" smtClean="0">
              <a:solidFill>
                <a:srgbClr val="953735"/>
              </a:solidFill>
              <a:latin typeface="Helvetica"/>
              <a:cs typeface="Helvetica"/>
            </a:endParaRPr>
          </a:p>
          <a:p>
            <a:pPr lvl="1">
              <a:buFont typeface="Arial"/>
              <a:buChar char="•"/>
            </a:pPr>
            <a:r>
              <a:rPr lang="en-US" sz="2400" dirty="0" smtClean="0">
                <a:solidFill>
                  <a:srgbClr val="953735"/>
                </a:solidFill>
                <a:latin typeface="Helvetica"/>
                <a:cs typeface="Helvetica"/>
              </a:rPr>
              <a:t> 	Connect, collaborate to understand &amp; meet 		stakeholder needs</a:t>
            </a:r>
          </a:p>
          <a:p>
            <a:pPr lvl="1">
              <a:buFont typeface="Arial"/>
              <a:buChar char="•"/>
            </a:pPr>
            <a:endParaRPr lang="en-US" sz="2400" dirty="0" smtClean="0">
              <a:solidFill>
                <a:srgbClr val="953735"/>
              </a:solidFill>
              <a:latin typeface="Helvetica"/>
              <a:cs typeface="Helvetica"/>
            </a:endParaRPr>
          </a:p>
          <a:p>
            <a:r>
              <a:rPr lang="en-US" sz="2400" dirty="0" smtClean="0">
                <a:solidFill>
                  <a:srgbClr val="A6A6A6"/>
                </a:solidFill>
                <a:latin typeface="Helvetica"/>
                <a:cs typeface="Helvetica"/>
              </a:rPr>
              <a:t>2. Research data management services</a:t>
            </a:r>
          </a:p>
          <a:p>
            <a:pPr lvl="1">
              <a:buFont typeface="Arial"/>
              <a:buChar char="•"/>
            </a:pPr>
            <a:r>
              <a:rPr lang="en-US" sz="2400" dirty="0" smtClean="0">
                <a:solidFill>
                  <a:srgbClr val="A6A6A6"/>
                </a:solidFill>
                <a:latin typeface="Helvetica"/>
                <a:cs typeface="Helvetica"/>
              </a:rPr>
              <a:t>	Data literacy across research lifecycle</a:t>
            </a:r>
          </a:p>
          <a:p>
            <a:endParaRPr lang="en-US" sz="2400" dirty="0" smtClean="0">
              <a:solidFill>
                <a:srgbClr val="A6A6A6"/>
              </a:solidFill>
              <a:latin typeface="Helvetica"/>
              <a:cs typeface="Helvetica"/>
            </a:endParaRPr>
          </a:p>
          <a:p>
            <a:r>
              <a:rPr lang="en-US" sz="2400" dirty="0" smtClean="0">
                <a:solidFill>
                  <a:srgbClr val="A6A6A6"/>
                </a:solidFill>
                <a:latin typeface="Helvetica"/>
                <a:cs typeface="Helvetica"/>
              </a:rPr>
              <a:t>3. Educational Programming</a:t>
            </a:r>
          </a:p>
          <a:p>
            <a:pPr lvl="1">
              <a:buFont typeface="Arial"/>
              <a:buChar char="•"/>
            </a:pPr>
            <a:r>
              <a:rPr lang="en-US" sz="2400" dirty="0" smtClean="0">
                <a:solidFill>
                  <a:srgbClr val="A6A6A6"/>
                </a:solidFill>
                <a:latin typeface="Helvetica"/>
                <a:cs typeface="Helvetica"/>
              </a:rPr>
              <a:t>	Develop, deliver, evaluate outcomes</a:t>
            </a:r>
          </a:p>
          <a:p>
            <a:endParaRPr lang="en-US" sz="2400" dirty="0" smtClean="0">
              <a:solidFill>
                <a:srgbClr val="7F7F7F"/>
              </a:solidFill>
              <a:latin typeface="Helvetica"/>
              <a:cs typeface="Helvetica"/>
            </a:endParaRPr>
          </a:p>
          <a:p>
            <a:r>
              <a:rPr lang="en-US" sz="2400" dirty="0" smtClean="0">
                <a:solidFill>
                  <a:srgbClr val="7F7F7F"/>
                </a:solidFill>
                <a:latin typeface="Helvetica"/>
                <a:cs typeface="Helvetica"/>
              </a:rPr>
              <a:t>	</a:t>
            </a:r>
          </a:p>
        </p:txBody>
      </p:sp>
      <p:sp>
        <p:nvSpPr>
          <p:cNvPr id="12" name="Rectangle 11"/>
          <p:cNvSpPr/>
          <p:nvPr/>
        </p:nvSpPr>
        <p:spPr>
          <a:xfrm>
            <a:off x="4063921" y="6572604"/>
            <a:ext cx="6443615" cy="307777"/>
          </a:xfrm>
          <a:prstGeom prst="rect">
            <a:avLst/>
          </a:prstGeom>
        </p:spPr>
        <p:txBody>
          <a:bodyPr wrap="square">
            <a:spAutoFit/>
          </a:bodyPr>
          <a:lstStyle/>
          <a:p>
            <a:r>
              <a:rPr lang="en-US" sz="1400" dirty="0" smtClean="0">
                <a:solidFill>
                  <a:schemeClr val="bg1">
                    <a:lumMod val="50000"/>
                  </a:schemeClr>
                </a:solidFill>
              </a:rPr>
              <a:t>www.ohsu.edu/xd/education/library/2016-2021-strategic-plan.cfm</a:t>
            </a:r>
            <a:endParaRPr lang="en-US" sz="1400" dirty="0">
              <a:solidFill>
                <a:schemeClr val="bg1">
                  <a:lumMod val="50000"/>
                </a:schemeClr>
              </a:solidFill>
            </a:endParaRPr>
          </a:p>
        </p:txBody>
      </p:sp>
      <p:sp>
        <p:nvSpPr>
          <p:cNvPr id="8" name="Rectangle 7"/>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Action Plan: Basic Science Liaison &amp; Research Data Management at OHSU</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 name="Rectangle 13"/>
          <p:cNvSpPr/>
          <p:nvPr/>
        </p:nvSpPr>
        <p:spPr>
          <a:xfrm>
            <a:off x="0" y="1473200"/>
            <a:ext cx="9144000" cy="53714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lumMod val="75000"/>
                </a:schemeClr>
              </a:solidFill>
            </a:endParaRPr>
          </a:p>
        </p:txBody>
      </p:sp>
      <p:sp>
        <p:nvSpPr>
          <p:cNvPr id="5" name="TextBox 4"/>
          <p:cNvSpPr txBox="1"/>
          <p:nvPr/>
        </p:nvSpPr>
        <p:spPr>
          <a:xfrm>
            <a:off x="444603" y="1689100"/>
            <a:ext cx="8699397" cy="4524315"/>
          </a:xfrm>
          <a:prstGeom prst="rect">
            <a:avLst/>
          </a:prstGeom>
          <a:noFill/>
        </p:spPr>
        <p:txBody>
          <a:bodyPr wrap="square" rtlCol="0">
            <a:spAutoFit/>
          </a:bodyPr>
          <a:lstStyle/>
          <a:p>
            <a:r>
              <a:rPr lang="en-US" sz="2400" dirty="0" smtClean="0">
                <a:solidFill>
                  <a:srgbClr val="953735"/>
                </a:solidFill>
                <a:latin typeface="Helvetica"/>
                <a:cs typeface="Helvetica"/>
              </a:rPr>
              <a:t>1. Relationship building </a:t>
            </a:r>
          </a:p>
          <a:p>
            <a:pPr lvl="1">
              <a:buFont typeface="Arial"/>
              <a:buChar char="•"/>
            </a:pPr>
            <a:r>
              <a:rPr lang="en-US" sz="2400" dirty="0" smtClean="0">
                <a:solidFill>
                  <a:srgbClr val="953735"/>
                </a:solidFill>
                <a:latin typeface="Helvetica"/>
                <a:cs typeface="Helvetica"/>
              </a:rPr>
              <a:t> 	Immediately leverage knowledge of researcher needs</a:t>
            </a:r>
            <a:endParaRPr lang="en-US" sz="2400" dirty="0" smtClean="0">
              <a:solidFill>
                <a:schemeClr val="accent2">
                  <a:lumMod val="75000"/>
                </a:schemeClr>
              </a:solidFill>
              <a:latin typeface="Helvetica"/>
              <a:cs typeface="Helvetica"/>
            </a:endParaRPr>
          </a:p>
          <a:p>
            <a:r>
              <a:rPr lang="en-US" sz="2400" dirty="0" smtClean="0">
                <a:solidFill>
                  <a:schemeClr val="accent2">
                    <a:lumMod val="75000"/>
                  </a:schemeClr>
                </a:solidFill>
                <a:latin typeface="Helvetica"/>
                <a:cs typeface="Helvetica"/>
              </a:rPr>
              <a:t>		</a:t>
            </a:r>
            <a:r>
              <a:rPr lang="en-US" sz="2400" dirty="0" smtClean="0">
                <a:solidFill>
                  <a:schemeClr val="bg1">
                    <a:lumMod val="50000"/>
                  </a:schemeClr>
                </a:solidFill>
                <a:latin typeface="Helvetica"/>
                <a:cs typeface="Helvetica"/>
              </a:rPr>
              <a:t>Multi-level PhD program outreach (faculty, students)</a:t>
            </a:r>
          </a:p>
          <a:p>
            <a:r>
              <a:rPr lang="en-US" sz="2400" dirty="0" smtClean="0">
                <a:solidFill>
                  <a:schemeClr val="bg1">
                    <a:lumMod val="50000"/>
                  </a:schemeClr>
                </a:solidFill>
                <a:latin typeface="Helvetica"/>
                <a:cs typeface="Helvetica"/>
              </a:rPr>
              <a:t>		Courses, workshops &amp; skill clinics (all levels)</a:t>
            </a:r>
          </a:p>
          <a:p>
            <a:r>
              <a:rPr lang="en-US" sz="2400" dirty="0" smtClean="0">
                <a:solidFill>
                  <a:schemeClr val="bg1">
                    <a:lumMod val="50000"/>
                  </a:schemeClr>
                </a:solidFill>
                <a:latin typeface="Helvetica"/>
                <a:cs typeface="Helvetica"/>
              </a:rPr>
              <a:t>		Data management support for labs, grants (all levels)</a:t>
            </a:r>
          </a:p>
          <a:p>
            <a:pPr>
              <a:buFont typeface="Arial"/>
              <a:buChar char="•"/>
            </a:pPr>
            <a:endParaRPr lang="en-US" sz="2400" dirty="0" smtClean="0">
              <a:solidFill>
                <a:schemeClr val="bg1">
                  <a:lumMod val="50000"/>
                </a:schemeClr>
              </a:solidFill>
              <a:latin typeface="Helvetica"/>
              <a:cs typeface="Helvetica"/>
            </a:endParaRPr>
          </a:p>
          <a:p>
            <a:pPr lvl="1">
              <a:buFont typeface="Arial"/>
              <a:buChar char="•"/>
            </a:pPr>
            <a:r>
              <a:rPr lang="en-US" sz="2400" dirty="0" smtClean="0">
                <a:solidFill>
                  <a:schemeClr val="accent2">
                    <a:lumMod val="75000"/>
                  </a:schemeClr>
                </a:solidFill>
                <a:latin typeface="Helvetica"/>
                <a:cs typeface="Helvetica"/>
              </a:rPr>
              <a:t> 	Library Liaison position on committees 			</a:t>
            </a:r>
            <a:r>
              <a:rPr lang="en-US" sz="2400" dirty="0" smtClean="0">
                <a:solidFill>
                  <a:schemeClr val="bg1">
                    <a:lumMod val="50000"/>
                  </a:schemeClr>
                </a:solidFill>
                <a:latin typeface="Helvetica"/>
                <a:cs typeface="Helvetica"/>
              </a:rPr>
              <a:t>			Voice perspective, promote library services (faculty)</a:t>
            </a:r>
          </a:p>
          <a:p>
            <a:r>
              <a:rPr lang="en-US" sz="2400" dirty="0" smtClean="0">
                <a:solidFill>
                  <a:schemeClr val="accent2">
                    <a:lumMod val="75000"/>
                  </a:schemeClr>
                </a:solidFill>
                <a:latin typeface="Helvetica"/>
                <a:cs typeface="Helvetica"/>
              </a:rPr>
              <a:t>	</a:t>
            </a:r>
          </a:p>
          <a:p>
            <a:pPr lvl="1">
              <a:buFont typeface="Arial"/>
              <a:buChar char="•"/>
            </a:pPr>
            <a:r>
              <a:rPr lang="en-US" sz="2400" dirty="0" smtClean="0">
                <a:solidFill>
                  <a:schemeClr val="accent2">
                    <a:lumMod val="75000"/>
                  </a:schemeClr>
                </a:solidFill>
                <a:latin typeface="Helvetica"/>
                <a:cs typeface="Helvetica"/>
              </a:rPr>
              <a:t> 	Collaborate with Library Liaisons and Library faculty</a:t>
            </a:r>
          </a:p>
          <a:p>
            <a:r>
              <a:rPr lang="en-US" sz="2400" dirty="0" smtClean="0">
                <a:solidFill>
                  <a:schemeClr val="bg1">
                    <a:lumMod val="50000"/>
                  </a:schemeClr>
                </a:solidFill>
                <a:latin typeface="Helvetica"/>
                <a:cs typeface="Helvetica"/>
              </a:rPr>
              <a:t>		Workshop &amp; develop outreach, assessment mechanisms</a:t>
            </a:r>
          </a:p>
          <a:p>
            <a:r>
              <a:rPr lang="en-US" sz="2400" dirty="0" smtClean="0">
                <a:solidFill>
                  <a:srgbClr val="953735"/>
                </a:solidFill>
                <a:latin typeface="Helvetica"/>
                <a:cs typeface="Helvetica"/>
              </a:rPr>
              <a:t>	</a:t>
            </a:r>
          </a:p>
        </p:txBody>
      </p:sp>
      <p:sp>
        <p:nvSpPr>
          <p:cNvPr id="8" name="Rectangle 7"/>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Action Plan: Basic Science Liaison &amp; Research Data Management at OHSU</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 name="Rectangle 13"/>
          <p:cNvSpPr/>
          <p:nvPr/>
        </p:nvSpPr>
        <p:spPr>
          <a:xfrm>
            <a:off x="0" y="1473200"/>
            <a:ext cx="9144000" cy="53714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lumMod val="75000"/>
                </a:schemeClr>
              </a:solidFill>
            </a:endParaRPr>
          </a:p>
        </p:txBody>
      </p:sp>
      <p:sp>
        <p:nvSpPr>
          <p:cNvPr id="5" name="TextBox 4"/>
          <p:cNvSpPr txBox="1"/>
          <p:nvPr/>
        </p:nvSpPr>
        <p:spPr>
          <a:xfrm>
            <a:off x="444603" y="1689100"/>
            <a:ext cx="8699397" cy="4154983"/>
          </a:xfrm>
          <a:prstGeom prst="rect">
            <a:avLst/>
          </a:prstGeom>
          <a:noFill/>
        </p:spPr>
        <p:txBody>
          <a:bodyPr wrap="square" rtlCol="0">
            <a:spAutoFit/>
          </a:bodyPr>
          <a:lstStyle/>
          <a:p>
            <a:r>
              <a:rPr lang="en-US" sz="2400" dirty="0" smtClean="0">
                <a:solidFill>
                  <a:schemeClr val="bg1">
                    <a:lumMod val="65000"/>
                  </a:schemeClr>
                </a:solidFill>
                <a:latin typeface="Helvetica"/>
                <a:cs typeface="Helvetica"/>
              </a:rPr>
              <a:t>1. Relationship building </a:t>
            </a:r>
          </a:p>
          <a:p>
            <a:pPr lvl="1">
              <a:buFont typeface="Arial"/>
              <a:buChar char="•"/>
            </a:pPr>
            <a:r>
              <a:rPr lang="en-US" sz="2400" dirty="0" smtClean="0">
                <a:solidFill>
                  <a:schemeClr val="bg1">
                    <a:lumMod val="65000"/>
                  </a:schemeClr>
                </a:solidFill>
                <a:latin typeface="Helvetica"/>
                <a:cs typeface="Helvetica"/>
              </a:rPr>
              <a:t> 	</a:t>
            </a:r>
            <a:r>
              <a:rPr lang="en-US" sz="2400" dirty="0" smtClean="0">
                <a:solidFill>
                  <a:srgbClr val="A6A6A6"/>
                </a:solidFill>
                <a:latin typeface="Helvetica"/>
                <a:cs typeface="Helvetica"/>
              </a:rPr>
              <a:t>Connect, collaborate to understand &amp; meet 		stakeholder needs</a:t>
            </a:r>
            <a:endParaRPr lang="en-US" sz="2400" dirty="0" smtClean="0">
              <a:solidFill>
                <a:schemeClr val="bg1">
                  <a:lumMod val="65000"/>
                </a:schemeClr>
              </a:solidFill>
              <a:latin typeface="Helvetica"/>
              <a:cs typeface="Helvetica"/>
            </a:endParaRPr>
          </a:p>
          <a:p>
            <a:endParaRPr lang="en-US" sz="2400" dirty="0" smtClean="0">
              <a:solidFill>
                <a:srgbClr val="953735"/>
              </a:solidFill>
              <a:latin typeface="Helvetica"/>
              <a:cs typeface="Helvetica"/>
            </a:endParaRPr>
          </a:p>
          <a:p>
            <a:r>
              <a:rPr lang="en-US" sz="2400" dirty="0" smtClean="0">
                <a:solidFill>
                  <a:schemeClr val="accent2">
                    <a:lumMod val="75000"/>
                  </a:schemeClr>
                </a:solidFill>
                <a:latin typeface="Helvetica"/>
                <a:cs typeface="Helvetica"/>
              </a:rPr>
              <a:t>2. Research data management services</a:t>
            </a:r>
          </a:p>
          <a:p>
            <a:pPr lvl="1">
              <a:buFont typeface="Arial"/>
              <a:buChar char="•"/>
            </a:pPr>
            <a:r>
              <a:rPr lang="en-US" sz="2400" dirty="0" smtClean="0">
                <a:solidFill>
                  <a:schemeClr val="accent2">
                    <a:lumMod val="75000"/>
                  </a:schemeClr>
                </a:solidFill>
                <a:latin typeface="Helvetica"/>
                <a:cs typeface="Helvetica"/>
              </a:rPr>
              <a:t>	Data literacy across research lifecycle</a:t>
            </a:r>
          </a:p>
          <a:p>
            <a:endParaRPr lang="en-US" sz="2400" dirty="0" smtClean="0">
              <a:solidFill>
                <a:srgbClr val="A6A6A6"/>
              </a:solidFill>
              <a:latin typeface="Helvetica"/>
              <a:cs typeface="Helvetica"/>
            </a:endParaRPr>
          </a:p>
          <a:p>
            <a:r>
              <a:rPr lang="en-US" sz="2400" dirty="0" smtClean="0">
                <a:solidFill>
                  <a:srgbClr val="A6A6A6"/>
                </a:solidFill>
                <a:latin typeface="Helvetica"/>
                <a:cs typeface="Helvetica"/>
              </a:rPr>
              <a:t>3. Educational Programming</a:t>
            </a:r>
          </a:p>
          <a:p>
            <a:pPr lvl="1">
              <a:buFont typeface="Arial"/>
              <a:buChar char="•"/>
            </a:pPr>
            <a:r>
              <a:rPr lang="en-US" sz="2400" dirty="0" smtClean="0">
                <a:solidFill>
                  <a:srgbClr val="A6A6A6"/>
                </a:solidFill>
                <a:latin typeface="Helvetica"/>
                <a:cs typeface="Helvetica"/>
              </a:rPr>
              <a:t>	Develop, deliver, evaluate outcomes</a:t>
            </a:r>
          </a:p>
          <a:p>
            <a:endParaRPr lang="en-US" sz="2400" dirty="0" smtClean="0">
              <a:solidFill>
                <a:srgbClr val="7F7F7F"/>
              </a:solidFill>
              <a:latin typeface="Helvetica"/>
              <a:cs typeface="Helvetica"/>
            </a:endParaRPr>
          </a:p>
          <a:p>
            <a:r>
              <a:rPr lang="en-US" sz="2400" dirty="0" smtClean="0">
                <a:solidFill>
                  <a:srgbClr val="7F7F7F"/>
                </a:solidFill>
                <a:latin typeface="Helvetica"/>
                <a:cs typeface="Helvetica"/>
              </a:rPr>
              <a:t>	</a:t>
            </a:r>
          </a:p>
        </p:txBody>
      </p:sp>
      <p:sp>
        <p:nvSpPr>
          <p:cNvPr id="12" name="Rectangle 11"/>
          <p:cNvSpPr/>
          <p:nvPr/>
        </p:nvSpPr>
        <p:spPr>
          <a:xfrm>
            <a:off x="4063921" y="6572604"/>
            <a:ext cx="6443615" cy="307777"/>
          </a:xfrm>
          <a:prstGeom prst="rect">
            <a:avLst/>
          </a:prstGeom>
        </p:spPr>
        <p:txBody>
          <a:bodyPr wrap="square">
            <a:spAutoFit/>
          </a:bodyPr>
          <a:lstStyle/>
          <a:p>
            <a:r>
              <a:rPr lang="en-US" sz="1400" dirty="0" smtClean="0">
                <a:solidFill>
                  <a:schemeClr val="bg1">
                    <a:lumMod val="50000"/>
                  </a:schemeClr>
                </a:solidFill>
              </a:rPr>
              <a:t>www.ohsu.edu/xd/education/library/2016-2021-strategic-plan.cfm</a:t>
            </a:r>
            <a:endParaRPr lang="en-US" sz="1400" dirty="0">
              <a:solidFill>
                <a:schemeClr val="bg1">
                  <a:lumMod val="50000"/>
                </a:schemeClr>
              </a:solidFill>
            </a:endParaRPr>
          </a:p>
        </p:txBody>
      </p:sp>
      <p:sp>
        <p:nvSpPr>
          <p:cNvPr id="8" name="Rectangle 7"/>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Action Plan: Basic Science Liaison &amp; Research Data Management at OHSU</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a:xfrm>
            <a:off x="0" y="1460500"/>
            <a:ext cx="9144000" cy="53841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lumMod val="75000"/>
                </a:schemeClr>
              </a:solidFill>
            </a:endParaRPr>
          </a:p>
        </p:txBody>
      </p:sp>
      <p:sp>
        <p:nvSpPr>
          <p:cNvPr id="6" name="Rectangle 5"/>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Action Plan: Basic Science Liaison &amp; Research Data Management at OHSU</a:t>
            </a:r>
          </a:p>
        </p:txBody>
      </p:sp>
      <p:sp>
        <p:nvSpPr>
          <p:cNvPr id="11" name="TextBox 10"/>
          <p:cNvSpPr txBox="1"/>
          <p:nvPr/>
        </p:nvSpPr>
        <p:spPr>
          <a:xfrm>
            <a:off x="444603" y="1689100"/>
            <a:ext cx="8699397" cy="4893647"/>
          </a:xfrm>
          <a:prstGeom prst="rect">
            <a:avLst/>
          </a:prstGeom>
          <a:noFill/>
        </p:spPr>
        <p:txBody>
          <a:bodyPr wrap="square" rtlCol="0">
            <a:spAutoFit/>
          </a:bodyPr>
          <a:lstStyle/>
          <a:p>
            <a:r>
              <a:rPr lang="en-US" sz="2400" dirty="0" smtClean="0">
                <a:solidFill>
                  <a:srgbClr val="953735"/>
                </a:solidFill>
                <a:latin typeface="Helvetica"/>
                <a:cs typeface="Helvetica"/>
              </a:rPr>
              <a:t>2. Research data management services</a:t>
            </a:r>
          </a:p>
          <a:p>
            <a:pPr lvl="1">
              <a:buFont typeface="Arial"/>
              <a:buChar char="•"/>
            </a:pPr>
            <a:r>
              <a:rPr lang="en-US" sz="2400" dirty="0" smtClean="0">
                <a:solidFill>
                  <a:srgbClr val="953735"/>
                </a:solidFill>
                <a:latin typeface="Helvetica"/>
                <a:cs typeface="Helvetica"/>
              </a:rPr>
              <a:t> 	Highlight research data management best practices</a:t>
            </a:r>
            <a:endParaRPr lang="en-US" sz="2400" dirty="0" smtClean="0">
              <a:solidFill>
                <a:schemeClr val="bg1">
                  <a:lumMod val="50000"/>
                </a:schemeClr>
              </a:solidFill>
              <a:latin typeface="Helvetica"/>
              <a:cs typeface="Helvetica"/>
            </a:endParaRPr>
          </a:p>
          <a:p>
            <a:r>
              <a:rPr lang="en-US" sz="2400" dirty="0" smtClean="0">
                <a:solidFill>
                  <a:schemeClr val="bg1">
                    <a:lumMod val="50000"/>
                  </a:schemeClr>
                </a:solidFill>
                <a:latin typeface="Helvetica"/>
                <a:cs typeface="Helvetica"/>
              </a:rPr>
              <a:t>		Collaboration &amp; innovation (all levels)</a:t>
            </a:r>
          </a:p>
          <a:p>
            <a:r>
              <a:rPr lang="en-US" sz="2400" dirty="0" smtClean="0">
                <a:solidFill>
                  <a:schemeClr val="bg1">
                    <a:lumMod val="50000"/>
                  </a:schemeClr>
                </a:solidFill>
                <a:latin typeface="Helvetica"/>
                <a:cs typeface="Helvetica"/>
              </a:rPr>
              <a:t>		Efficient project transitions (faculty)</a:t>
            </a:r>
          </a:p>
          <a:p>
            <a:r>
              <a:rPr lang="en-US" sz="2400" dirty="0" smtClean="0">
                <a:solidFill>
                  <a:schemeClr val="bg1">
                    <a:lumMod val="50000"/>
                  </a:schemeClr>
                </a:solidFill>
                <a:latin typeface="Helvetica"/>
                <a:cs typeface="Helvetica"/>
              </a:rPr>
              <a:t>		Improve current workflow, boost  productivity (students)</a:t>
            </a:r>
            <a:endParaRPr lang="en-US" sz="2400" dirty="0" smtClean="0">
              <a:solidFill>
                <a:srgbClr val="953735"/>
              </a:solidFill>
              <a:latin typeface="Helvetica"/>
              <a:cs typeface="Helvetica"/>
            </a:endParaRPr>
          </a:p>
          <a:p>
            <a:pPr>
              <a:buFont typeface="Arial"/>
              <a:buChar char="•"/>
            </a:pPr>
            <a:endParaRPr lang="en-US" sz="2400" dirty="0" smtClean="0">
              <a:solidFill>
                <a:srgbClr val="953735"/>
              </a:solidFill>
              <a:latin typeface="Helvetica"/>
              <a:cs typeface="Helvetica"/>
            </a:endParaRPr>
          </a:p>
          <a:p>
            <a:pPr lvl="1">
              <a:buFont typeface="Arial"/>
              <a:buChar char="•"/>
            </a:pPr>
            <a:r>
              <a:rPr lang="en-US" sz="2400" dirty="0" smtClean="0">
                <a:solidFill>
                  <a:srgbClr val="953735"/>
                </a:solidFill>
                <a:latin typeface="Helvetica"/>
                <a:cs typeface="Helvetica"/>
              </a:rPr>
              <a:t> 	Develop credit-bearing </a:t>
            </a:r>
            <a:r>
              <a:rPr lang="en-US" sz="2400" dirty="0" err="1" smtClean="0">
                <a:solidFill>
                  <a:srgbClr val="953735"/>
                </a:solidFill>
                <a:latin typeface="Helvetica"/>
                <a:cs typeface="Helvetica"/>
              </a:rPr>
              <a:t>nanocourse</a:t>
            </a:r>
            <a:r>
              <a:rPr lang="en-US" sz="2400" dirty="0" smtClean="0">
                <a:solidFill>
                  <a:srgbClr val="953735"/>
                </a:solidFill>
                <a:latin typeface="Helvetica"/>
                <a:cs typeface="Helvetica"/>
              </a:rPr>
              <a:t> (students)</a:t>
            </a:r>
          </a:p>
          <a:p>
            <a:r>
              <a:rPr lang="en-US" sz="2400" dirty="0" smtClean="0">
                <a:solidFill>
                  <a:schemeClr val="bg1">
                    <a:lumMod val="50000"/>
                  </a:schemeClr>
                </a:solidFill>
                <a:latin typeface="Helvetica"/>
                <a:cs typeface="Helvetica"/>
              </a:rPr>
              <a:t>		Develop, deliver, assess</a:t>
            </a:r>
          </a:p>
          <a:p>
            <a:pPr>
              <a:buFont typeface="Arial"/>
              <a:buChar char="•"/>
            </a:pPr>
            <a:endParaRPr lang="en-US" sz="2400" dirty="0" smtClean="0">
              <a:solidFill>
                <a:schemeClr val="bg1">
                  <a:lumMod val="50000"/>
                </a:schemeClr>
              </a:solidFill>
              <a:latin typeface="Helvetica"/>
              <a:cs typeface="Helvetica"/>
            </a:endParaRPr>
          </a:p>
          <a:p>
            <a:pPr lvl="1">
              <a:buFont typeface="Arial"/>
              <a:buChar char="•"/>
            </a:pPr>
            <a:r>
              <a:rPr lang="en-US" sz="2400" dirty="0" smtClean="0">
                <a:solidFill>
                  <a:srgbClr val="953735"/>
                </a:solidFill>
                <a:latin typeface="Helvetica"/>
                <a:cs typeface="Helvetica"/>
              </a:rPr>
              <a:t> 	Initiate assessment “State of the Data” at OHSU</a:t>
            </a:r>
          </a:p>
          <a:p>
            <a:pPr lvl="1"/>
            <a:r>
              <a:rPr lang="en-US" sz="2400" dirty="0" smtClean="0">
                <a:solidFill>
                  <a:schemeClr val="bg1">
                    <a:lumMod val="50000"/>
                  </a:schemeClr>
                </a:solidFill>
                <a:latin typeface="Helvetica"/>
                <a:cs typeface="Helvetica"/>
              </a:rPr>
              <a:t>	Collaborate with library, faculty, core labs, institutes</a:t>
            </a:r>
          </a:p>
          <a:p>
            <a:pPr lvl="1"/>
            <a:endParaRPr lang="en-US" sz="2400" dirty="0" smtClean="0">
              <a:solidFill>
                <a:srgbClr val="953735"/>
              </a:solidFill>
              <a:latin typeface="Helvetica"/>
              <a:cs typeface="Helvetica"/>
            </a:endParaRPr>
          </a:p>
          <a:p>
            <a:endParaRPr lang="en-US" sz="2400" dirty="0" smtClean="0">
              <a:solidFill>
                <a:srgbClr val="7F7F7F"/>
              </a:solidFill>
              <a:latin typeface="Helvetica"/>
              <a:cs typeface="Helvetic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 name="Picture 9" descr="Jeannie.JPG"/>
          <p:cNvPicPr>
            <a:picLocks noChangeAspect="1"/>
          </p:cNvPicPr>
          <p:nvPr/>
        </p:nvPicPr>
        <p:blipFill>
          <a:blip r:embed="rId3"/>
          <a:srcRect t="18908" r="7562" b="32233"/>
          <a:stretch>
            <a:fillRect/>
          </a:stretch>
        </p:blipFill>
        <p:spPr>
          <a:xfrm>
            <a:off x="673100" y="1473200"/>
            <a:ext cx="7607300" cy="5384800"/>
          </a:xfrm>
          <a:prstGeom prst="rect">
            <a:avLst/>
          </a:prstGeom>
        </p:spPr>
      </p:pic>
      <p:sp>
        <p:nvSpPr>
          <p:cNvPr id="4" name="Rectangle 3"/>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Landscape: Science changes quickly, Libraries respond with support</a:t>
            </a:r>
            <a:endParaRPr lang="en-US" sz="3000" b="1" dirty="0">
              <a:solidFill>
                <a:schemeClr val="tx1">
                  <a:lumMod val="75000"/>
                  <a:lumOff val="25000"/>
                </a:schemeClr>
              </a:solidFill>
              <a:latin typeface="Helvetica"/>
            </a:endParaRPr>
          </a:p>
        </p:txBody>
      </p:sp>
      <p:sp>
        <p:nvSpPr>
          <p:cNvPr id="24" name="TextBox 23"/>
          <p:cNvSpPr txBox="1"/>
          <p:nvPr/>
        </p:nvSpPr>
        <p:spPr>
          <a:xfrm>
            <a:off x="482600" y="1762130"/>
            <a:ext cx="1459158" cy="830997"/>
          </a:xfrm>
          <a:prstGeom prst="rect">
            <a:avLst/>
          </a:prstGeom>
          <a:solidFill>
            <a:schemeClr val="bg1"/>
          </a:solidFill>
        </p:spPr>
        <p:txBody>
          <a:bodyPr wrap="none" lIns="274320" tIns="182880" rIns="182880" bIns="182880" rtlCol="0">
            <a:spAutoFit/>
          </a:bodyPr>
          <a:lstStyle/>
          <a:p>
            <a:r>
              <a:rPr lang="en-US" sz="3000" b="1" dirty="0" smtClean="0">
                <a:solidFill>
                  <a:schemeClr val="tx1">
                    <a:lumMod val="85000"/>
                    <a:lumOff val="15000"/>
                  </a:schemeClr>
                </a:solidFill>
                <a:latin typeface="Helvetica"/>
                <a:ea typeface="Lyon Text Semibold" charset="0"/>
                <a:cs typeface="Helvetica"/>
              </a:rPr>
              <a:t>Tools</a:t>
            </a:r>
            <a:endParaRPr lang="en-US" sz="3000" dirty="0">
              <a:latin typeface="Helvetica"/>
              <a:cs typeface="Helvetica"/>
            </a:endParaRPr>
          </a:p>
        </p:txBody>
      </p:sp>
      <p:sp>
        <p:nvSpPr>
          <p:cNvPr id="25" name="TextBox 24"/>
          <p:cNvSpPr txBox="1"/>
          <p:nvPr/>
        </p:nvSpPr>
        <p:spPr>
          <a:xfrm>
            <a:off x="482600" y="2745528"/>
            <a:ext cx="2072683" cy="830997"/>
          </a:xfrm>
          <a:prstGeom prst="rect">
            <a:avLst/>
          </a:prstGeom>
          <a:solidFill>
            <a:schemeClr val="bg1"/>
          </a:solidFill>
        </p:spPr>
        <p:txBody>
          <a:bodyPr wrap="none" lIns="274320" tIns="182880" rIns="182880" bIns="182880" rtlCol="0">
            <a:spAutoFit/>
          </a:bodyPr>
          <a:lstStyle/>
          <a:p>
            <a:r>
              <a:rPr lang="en-US" sz="3000" b="1" dirty="0" smtClean="0">
                <a:solidFill>
                  <a:schemeClr val="tx1">
                    <a:lumMod val="85000"/>
                    <a:lumOff val="15000"/>
                  </a:schemeClr>
                </a:solidFill>
                <a:latin typeface="Helvetica"/>
                <a:ea typeface="Lyon Text Semibold" charset="0"/>
                <a:cs typeface="Helvetica"/>
              </a:rPr>
              <a:t>Software</a:t>
            </a:r>
            <a:endParaRPr lang="en-US" sz="3000" dirty="0">
              <a:latin typeface="Helvetica"/>
              <a:cs typeface="Helvetica"/>
            </a:endParaRPr>
          </a:p>
        </p:txBody>
      </p:sp>
      <p:sp>
        <p:nvSpPr>
          <p:cNvPr id="27" name="TextBox 26"/>
          <p:cNvSpPr txBox="1"/>
          <p:nvPr/>
        </p:nvSpPr>
        <p:spPr>
          <a:xfrm>
            <a:off x="482600" y="3728925"/>
            <a:ext cx="2539157" cy="830997"/>
          </a:xfrm>
          <a:prstGeom prst="rect">
            <a:avLst/>
          </a:prstGeom>
          <a:solidFill>
            <a:schemeClr val="bg1"/>
          </a:solidFill>
        </p:spPr>
        <p:txBody>
          <a:bodyPr wrap="none" lIns="274320" tIns="182880" rIns="182880" bIns="182880" rtlCol="0">
            <a:spAutoFit/>
          </a:bodyPr>
          <a:lstStyle/>
          <a:p>
            <a:r>
              <a:rPr lang="en-US" sz="3000" b="1" dirty="0" smtClean="0">
                <a:solidFill>
                  <a:schemeClr val="tx1">
                    <a:lumMod val="85000"/>
                    <a:lumOff val="15000"/>
                  </a:schemeClr>
                </a:solidFill>
                <a:latin typeface="Helvetica"/>
                <a:ea typeface="Lyon Text Semibold" charset="0"/>
                <a:cs typeface="Helvetica"/>
              </a:rPr>
              <a:t>Complexity</a:t>
            </a:r>
            <a:endParaRPr lang="en-US" sz="3000" dirty="0">
              <a:latin typeface="Helvetica"/>
              <a:cs typeface="Helvetica"/>
            </a:endParaRPr>
          </a:p>
        </p:txBody>
      </p:sp>
      <p:sp>
        <p:nvSpPr>
          <p:cNvPr id="28" name="TextBox 27"/>
          <p:cNvSpPr txBox="1"/>
          <p:nvPr/>
        </p:nvSpPr>
        <p:spPr>
          <a:xfrm>
            <a:off x="482600" y="4712322"/>
            <a:ext cx="3241497" cy="830997"/>
          </a:xfrm>
          <a:prstGeom prst="rect">
            <a:avLst/>
          </a:prstGeom>
          <a:solidFill>
            <a:schemeClr val="bg1"/>
          </a:solidFill>
        </p:spPr>
        <p:txBody>
          <a:bodyPr wrap="none" lIns="274320" tIns="182880" rIns="182880" bIns="182880" rtlCol="0">
            <a:spAutoFit/>
          </a:bodyPr>
          <a:lstStyle/>
          <a:p>
            <a:r>
              <a:rPr lang="en-US" sz="3000" b="1" dirty="0" smtClean="0">
                <a:solidFill>
                  <a:schemeClr val="tx1">
                    <a:lumMod val="85000"/>
                    <a:lumOff val="15000"/>
                  </a:schemeClr>
                </a:solidFill>
                <a:latin typeface="Helvetica"/>
                <a:ea typeface="Lyon Text Semibold" charset="0"/>
                <a:cs typeface="Helvetica"/>
              </a:rPr>
              <a:t>Lab ecosystem</a:t>
            </a:r>
            <a:endParaRPr lang="en-US" sz="3000" dirty="0">
              <a:latin typeface="Helvetica"/>
              <a:cs typeface="Helvetica"/>
            </a:endParaRPr>
          </a:p>
        </p:txBody>
      </p:sp>
      <p:sp>
        <p:nvSpPr>
          <p:cNvPr id="29" name="TextBox 28"/>
          <p:cNvSpPr txBox="1"/>
          <p:nvPr/>
        </p:nvSpPr>
        <p:spPr>
          <a:xfrm>
            <a:off x="482600" y="5672865"/>
            <a:ext cx="3882260" cy="830997"/>
          </a:xfrm>
          <a:prstGeom prst="rect">
            <a:avLst/>
          </a:prstGeom>
          <a:solidFill>
            <a:schemeClr val="bg1"/>
          </a:solidFill>
        </p:spPr>
        <p:txBody>
          <a:bodyPr wrap="none" lIns="274320" tIns="182880" rIns="182880" bIns="182880" rtlCol="0">
            <a:spAutoFit/>
          </a:bodyPr>
          <a:lstStyle/>
          <a:p>
            <a:r>
              <a:rPr lang="en-US" sz="3000" b="1" dirty="0" smtClean="0">
                <a:solidFill>
                  <a:schemeClr val="tx1">
                    <a:lumMod val="85000"/>
                    <a:lumOff val="15000"/>
                  </a:schemeClr>
                </a:solidFill>
                <a:latin typeface="Helvetica"/>
                <a:ea typeface="Lyon Text Semibold" charset="0"/>
                <a:cs typeface="Helvetica"/>
              </a:rPr>
              <a:t>Follow the science</a:t>
            </a:r>
            <a:endParaRPr lang="en-US" sz="3000" dirty="0">
              <a:latin typeface="Helvetica"/>
              <a:cs typeface="Helvetica"/>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1376238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 name="Rectangle 13"/>
          <p:cNvSpPr/>
          <p:nvPr/>
        </p:nvSpPr>
        <p:spPr>
          <a:xfrm>
            <a:off x="0" y="1473200"/>
            <a:ext cx="9144000" cy="53714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lumMod val="75000"/>
                </a:schemeClr>
              </a:solidFill>
            </a:endParaRPr>
          </a:p>
        </p:txBody>
      </p:sp>
      <p:sp>
        <p:nvSpPr>
          <p:cNvPr id="5" name="TextBox 4"/>
          <p:cNvSpPr txBox="1"/>
          <p:nvPr/>
        </p:nvSpPr>
        <p:spPr>
          <a:xfrm>
            <a:off x="444603" y="1689100"/>
            <a:ext cx="8699397" cy="4154983"/>
          </a:xfrm>
          <a:prstGeom prst="rect">
            <a:avLst/>
          </a:prstGeom>
          <a:noFill/>
        </p:spPr>
        <p:txBody>
          <a:bodyPr wrap="square" rtlCol="0">
            <a:spAutoFit/>
          </a:bodyPr>
          <a:lstStyle/>
          <a:p>
            <a:r>
              <a:rPr lang="en-US" sz="2400" dirty="0" smtClean="0">
                <a:solidFill>
                  <a:schemeClr val="bg1">
                    <a:lumMod val="65000"/>
                  </a:schemeClr>
                </a:solidFill>
                <a:latin typeface="Helvetica"/>
                <a:cs typeface="Helvetica"/>
              </a:rPr>
              <a:t>1. Relationship building </a:t>
            </a:r>
          </a:p>
          <a:p>
            <a:pPr lvl="1">
              <a:buFont typeface="Arial"/>
              <a:buChar char="•"/>
            </a:pPr>
            <a:r>
              <a:rPr lang="en-US" sz="2400" dirty="0" smtClean="0">
                <a:solidFill>
                  <a:srgbClr val="A6A6A6"/>
                </a:solidFill>
                <a:latin typeface="Helvetica"/>
                <a:cs typeface="Helvetica"/>
              </a:rPr>
              <a:t> 	Connect, collaborate to understand &amp; meet 		stakeholder needs</a:t>
            </a:r>
          </a:p>
          <a:p>
            <a:pPr lvl="1">
              <a:buFont typeface="Arial"/>
              <a:buChar char="•"/>
            </a:pPr>
            <a:endParaRPr lang="en-US" sz="2400" dirty="0" smtClean="0">
              <a:solidFill>
                <a:srgbClr val="A6A6A6"/>
              </a:solidFill>
              <a:latin typeface="Helvetica"/>
              <a:cs typeface="Helvetica"/>
            </a:endParaRPr>
          </a:p>
          <a:p>
            <a:r>
              <a:rPr lang="en-US" sz="2400" dirty="0" smtClean="0">
                <a:solidFill>
                  <a:srgbClr val="A6A6A6"/>
                </a:solidFill>
                <a:latin typeface="Helvetica"/>
                <a:cs typeface="Helvetica"/>
              </a:rPr>
              <a:t>2. Research data management services</a:t>
            </a:r>
          </a:p>
          <a:p>
            <a:pPr lvl="1">
              <a:buFont typeface="Arial"/>
              <a:buChar char="•"/>
            </a:pPr>
            <a:r>
              <a:rPr lang="en-US" sz="2400" dirty="0" smtClean="0">
                <a:solidFill>
                  <a:srgbClr val="A6A6A6"/>
                </a:solidFill>
                <a:latin typeface="Helvetica"/>
                <a:cs typeface="Helvetica"/>
              </a:rPr>
              <a:t>	Data literacy across research lifecycle</a:t>
            </a:r>
          </a:p>
          <a:p>
            <a:endParaRPr lang="en-US" sz="2400" dirty="0" smtClean="0">
              <a:solidFill>
                <a:srgbClr val="A6A6A6"/>
              </a:solidFill>
              <a:latin typeface="Helvetica"/>
              <a:cs typeface="Helvetica"/>
            </a:endParaRPr>
          </a:p>
          <a:p>
            <a:r>
              <a:rPr lang="en-US" sz="2400" dirty="0" smtClean="0">
                <a:solidFill>
                  <a:schemeClr val="accent2">
                    <a:lumMod val="75000"/>
                  </a:schemeClr>
                </a:solidFill>
                <a:latin typeface="Helvetica"/>
                <a:cs typeface="Helvetica"/>
              </a:rPr>
              <a:t>3. Educational Programming</a:t>
            </a:r>
          </a:p>
          <a:p>
            <a:pPr lvl="1">
              <a:buFont typeface="Arial"/>
              <a:buChar char="•"/>
            </a:pPr>
            <a:r>
              <a:rPr lang="en-US" sz="2400" dirty="0" smtClean="0">
                <a:solidFill>
                  <a:schemeClr val="accent2">
                    <a:lumMod val="75000"/>
                  </a:schemeClr>
                </a:solidFill>
                <a:latin typeface="Helvetica"/>
                <a:cs typeface="Helvetica"/>
              </a:rPr>
              <a:t>	Develop, deliver, evaluate outcomes</a:t>
            </a:r>
          </a:p>
          <a:p>
            <a:endParaRPr lang="en-US" sz="2400" dirty="0" smtClean="0">
              <a:solidFill>
                <a:srgbClr val="7F7F7F"/>
              </a:solidFill>
              <a:latin typeface="Helvetica"/>
              <a:cs typeface="Helvetica"/>
            </a:endParaRPr>
          </a:p>
          <a:p>
            <a:r>
              <a:rPr lang="en-US" sz="2400" dirty="0" smtClean="0">
                <a:solidFill>
                  <a:srgbClr val="7F7F7F"/>
                </a:solidFill>
                <a:latin typeface="Helvetica"/>
                <a:cs typeface="Helvetica"/>
              </a:rPr>
              <a:t>	</a:t>
            </a:r>
          </a:p>
        </p:txBody>
      </p:sp>
      <p:sp>
        <p:nvSpPr>
          <p:cNvPr id="12" name="Rectangle 11"/>
          <p:cNvSpPr/>
          <p:nvPr/>
        </p:nvSpPr>
        <p:spPr>
          <a:xfrm>
            <a:off x="4063921" y="6572604"/>
            <a:ext cx="6443615" cy="307777"/>
          </a:xfrm>
          <a:prstGeom prst="rect">
            <a:avLst/>
          </a:prstGeom>
        </p:spPr>
        <p:txBody>
          <a:bodyPr wrap="square">
            <a:spAutoFit/>
          </a:bodyPr>
          <a:lstStyle/>
          <a:p>
            <a:r>
              <a:rPr lang="en-US" sz="1400" dirty="0" smtClean="0">
                <a:solidFill>
                  <a:schemeClr val="bg1">
                    <a:lumMod val="50000"/>
                  </a:schemeClr>
                </a:solidFill>
              </a:rPr>
              <a:t>www.ohsu.edu/xd/education/library/2016-2021-strategic-plan.cfm</a:t>
            </a:r>
            <a:endParaRPr lang="en-US" sz="1400" dirty="0">
              <a:solidFill>
                <a:schemeClr val="bg1">
                  <a:lumMod val="50000"/>
                </a:schemeClr>
              </a:solidFill>
            </a:endParaRPr>
          </a:p>
        </p:txBody>
      </p:sp>
      <p:sp>
        <p:nvSpPr>
          <p:cNvPr id="8" name="Rectangle 7"/>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Action Plan: Basic Science Liaison &amp; Research Data Management at OHSU</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a:xfrm>
            <a:off x="0" y="1460500"/>
            <a:ext cx="9144000" cy="53841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lumMod val="75000"/>
                </a:schemeClr>
              </a:solidFill>
            </a:endParaRPr>
          </a:p>
        </p:txBody>
      </p:sp>
      <p:sp>
        <p:nvSpPr>
          <p:cNvPr id="6" name="Rectangle 5"/>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Action Plan: Basic Science Liaison &amp; Research Data Management at OHSU</a:t>
            </a:r>
          </a:p>
        </p:txBody>
      </p:sp>
      <p:sp>
        <p:nvSpPr>
          <p:cNvPr id="11" name="TextBox 10"/>
          <p:cNvSpPr txBox="1"/>
          <p:nvPr/>
        </p:nvSpPr>
        <p:spPr>
          <a:xfrm>
            <a:off x="444603" y="1689100"/>
            <a:ext cx="8699397" cy="5632310"/>
          </a:xfrm>
          <a:prstGeom prst="rect">
            <a:avLst/>
          </a:prstGeom>
          <a:noFill/>
        </p:spPr>
        <p:txBody>
          <a:bodyPr wrap="square" rtlCol="0">
            <a:spAutoFit/>
          </a:bodyPr>
          <a:lstStyle/>
          <a:p>
            <a:r>
              <a:rPr lang="en-US" sz="2400" dirty="0" smtClean="0">
                <a:solidFill>
                  <a:srgbClr val="953735"/>
                </a:solidFill>
                <a:latin typeface="Helvetica"/>
                <a:cs typeface="Helvetica"/>
              </a:rPr>
              <a:t>3. Educational Programming</a:t>
            </a:r>
          </a:p>
          <a:p>
            <a:pPr lvl="1">
              <a:buFont typeface="Arial"/>
              <a:buChar char="•"/>
            </a:pPr>
            <a:r>
              <a:rPr lang="en-US" sz="2400" dirty="0" smtClean="0">
                <a:solidFill>
                  <a:schemeClr val="accent2">
                    <a:lumMod val="75000"/>
                  </a:schemeClr>
                </a:solidFill>
                <a:latin typeface="Helvetica"/>
                <a:cs typeface="Helvetica"/>
              </a:rPr>
              <a:t> 	Immediate follow-up Open Insight Series</a:t>
            </a:r>
          </a:p>
          <a:p>
            <a:r>
              <a:rPr lang="en-US" sz="2400" dirty="0" smtClean="0">
                <a:solidFill>
                  <a:srgbClr val="7F7F7F"/>
                </a:solidFill>
                <a:latin typeface="Helvetica"/>
                <a:cs typeface="Helvetica"/>
              </a:rPr>
              <a:t>		Basic skills &amp; advanced skills support</a:t>
            </a:r>
          </a:p>
          <a:p>
            <a:pPr>
              <a:buFont typeface="Arial"/>
              <a:buChar char="•"/>
            </a:pPr>
            <a:endParaRPr lang="en-US" sz="2400" dirty="0" smtClean="0">
              <a:solidFill>
                <a:srgbClr val="7F7F7F"/>
              </a:solidFill>
              <a:latin typeface="Helvetica"/>
              <a:cs typeface="Helvetica"/>
            </a:endParaRPr>
          </a:p>
          <a:p>
            <a:pPr lvl="1">
              <a:buFont typeface="Arial"/>
              <a:buChar char="•"/>
            </a:pPr>
            <a:r>
              <a:rPr lang="en-US" sz="2400" dirty="0" smtClean="0">
                <a:solidFill>
                  <a:srgbClr val="953735"/>
                </a:solidFill>
                <a:latin typeface="Helvetica"/>
                <a:cs typeface="Helvetica"/>
              </a:rPr>
              <a:t> 	Development of Research Data Management course</a:t>
            </a:r>
          </a:p>
          <a:p>
            <a:r>
              <a:rPr lang="en-US" sz="2400" dirty="0" smtClean="0">
                <a:solidFill>
                  <a:srgbClr val="7F7F7F"/>
                </a:solidFill>
                <a:latin typeface="Helvetica"/>
                <a:cs typeface="Helvetica"/>
              </a:rPr>
              <a:t>		Specific to needs/data of OHSU researchers</a:t>
            </a:r>
          </a:p>
          <a:p>
            <a:pPr>
              <a:buFont typeface="Arial"/>
              <a:buChar char="•"/>
            </a:pPr>
            <a:endParaRPr lang="en-US" sz="2400" dirty="0" smtClean="0">
              <a:solidFill>
                <a:srgbClr val="7F7F7F"/>
              </a:solidFill>
              <a:latin typeface="Helvetica"/>
              <a:cs typeface="Helvetica"/>
            </a:endParaRPr>
          </a:p>
          <a:p>
            <a:pPr lvl="1">
              <a:buFont typeface="Arial"/>
              <a:buChar char="•"/>
            </a:pPr>
            <a:r>
              <a:rPr lang="en-US" sz="2400" dirty="0" smtClean="0">
                <a:solidFill>
                  <a:srgbClr val="953735"/>
                </a:solidFill>
                <a:latin typeface="Helvetica"/>
                <a:cs typeface="Helvetica"/>
              </a:rPr>
              <a:t> 	Graduate training is changing/evolving! </a:t>
            </a:r>
          </a:p>
          <a:p>
            <a:r>
              <a:rPr lang="en-US" sz="2400" dirty="0" smtClean="0">
                <a:solidFill>
                  <a:srgbClr val="7F7F7F"/>
                </a:solidFill>
                <a:latin typeface="Helvetica"/>
                <a:cs typeface="Helvetica"/>
              </a:rPr>
              <a:t>		New opportunities for Library involvement in graduate 			course development, instruction, assessment </a:t>
            </a:r>
          </a:p>
          <a:p>
            <a:pPr>
              <a:buFont typeface="Arial"/>
              <a:buChar char="•"/>
            </a:pPr>
            <a:endParaRPr lang="en-US" sz="2400" dirty="0" smtClean="0">
              <a:solidFill>
                <a:srgbClr val="7F7F7F"/>
              </a:solidFill>
              <a:latin typeface="Helvetica"/>
              <a:cs typeface="Helvetica"/>
            </a:endParaRPr>
          </a:p>
          <a:p>
            <a:pPr>
              <a:buFont typeface="Arial"/>
              <a:buChar char="•"/>
            </a:pPr>
            <a:endParaRPr lang="en-US" sz="2400" dirty="0" smtClean="0">
              <a:solidFill>
                <a:srgbClr val="7F7F7F"/>
              </a:solidFill>
              <a:latin typeface="Helvetica"/>
              <a:cs typeface="Helvetica"/>
            </a:endParaRPr>
          </a:p>
          <a:p>
            <a:endParaRPr lang="en-US" sz="2400" dirty="0" smtClean="0">
              <a:solidFill>
                <a:srgbClr val="7F7F7F"/>
              </a:solidFill>
              <a:latin typeface="Helvetica"/>
              <a:cs typeface="Helvetica"/>
            </a:endParaRPr>
          </a:p>
          <a:p>
            <a:pPr lvl="1"/>
            <a:endParaRPr lang="en-US" sz="2400" dirty="0" smtClean="0">
              <a:solidFill>
                <a:srgbClr val="953735"/>
              </a:solidFill>
              <a:latin typeface="Helvetica"/>
              <a:cs typeface="Helvetica"/>
            </a:endParaRPr>
          </a:p>
          <a:p>
            <a:endParaRPr lang="en-US" sz="2400" dirty="0" smtClean="0">
              <a:solidFill>
                <a:srgbClr val="7F7F7F"/>
              </a:solidFill>
              <a:latin typeface="Helvetica"/>
              <a:cs typeface="Helvetica"/>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0" y="1485900"/>
            <a:ext cx="9144000" cy="53587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Building Data-Centric Relationships with Researchers at OHSU</a:t>
            </a:r>
          </a:p>
        </p:txBody>
      </p:sp>
      <p:sp>
        <p:nvSpPr>
          <p:cNvPr id="5" name="TextBox 4"/>
          <p:cNvSpPr txBox="1"/>
          <p:nvPr/>
        </p:nvSpPr>
        <p:spPr>
          <a:xfrm>
            <a:off x="469900" y="1731328"/>
            <a:ext cx="8674100" cy="3139321"/>
          </a:xfrm>
          <a:prstGeom prst="rect">
            <a:avLst/>
          </a:prstGeom>
          <a:noFill/>
        </p:spPr>
        <p:txBody>
          <a:bodyPr wrap="square" lIns="0" tIns="0" rIns="0" bIns="0" rtlCol="0">
            <a:spAutoFit/>
          </a:bodyPr>
          <a:lstStyle/>
          <a:p>
            <a:r>
              <a:rPr lang="en-US" sz="2600" dirty="0" smtClean="0">
                <a:solidFill>
                  <a:schemeClr val="tx1">
                    <a:lumMod val="85000"/>
                    <a:lumOff val="15000"/>
                  </a:schemeClr>
                </a:solidFill>
                <a:latin typeface="Helvetica"/>
                <a:cs typeface="Helvetica"/>
              </a:rPr>
              <a:t>“An engaged liaison seeks to enhance scholar productivity, to empower learners, and to participate in the entire lifecycle of the research, teaching, and learning process.” </a:t>
            </a:r>
          </a:p>
          <a:p>
            <a:endParaRPr lang="en-US" sz="2600" dirty="0" smtClean="0">
              <a:solidFill>
                <a:schemeClr val="tx1">
                  <a:lumMod val="85000"/>
                  <a:lumOff val="15000"/>
                </a:schemeClr>
              </a:solidFill>
              <a:latin typeface=""/>
              <a:ea typeface="Lyon Text Semibold" charset="0"/>
              <a:cs typeface="Lyon Text Semibold" charset="0"/>
            </a:endParaRPr>
          </a:p>
          <a:p>
            <a:r>
              <a:rPr lang="en-US" sz="2000" dirty="0" smtClean="0">
                <a:solidFill>
                  <a:srgbClr val="953735"/>
                </a:solidFill>
                <a:latin typeface="Helvetica"/>
                <a:cs typeface="Helvetica"/>
              </a:rPr>
              <a:t>	</a:t>
            </a:r>
            <a:endParaRPr lang="en-US" sz="2600" dirty="0" smtClean="0">
              <a:solidFill>
                <a:schemeClr val="tx1">
                  <a:lumMod val="85000"/>
                  <a:lumOff val="15000"/>
                </a:schemeClr>
              </a:solidFill>
              <a:latin typeface=""/>
              <a:ea typeface="Lyon Text Semibold" charset="0"/>
              <a:cs typeface="Lyon Text Semibold" charset="0"/>
            </a:endParaRPr>
          </a:p>
          <a:p>
            <a:pPr marL="457200" indent="-457200">
              <a:spcAft>
                <a:spcPts val="1200"/>
              </a:spcAft>
            </a:pPr>
            <a:endParaRPr lang="en-US" sz="2000" dirty="0" smtClean="0">
              <a:solidFill>
                <a:schemeClr val="tx1">
                  <a:lumMod val="85000"/>
                  <a:lumOff val="15000"/>
                </a:schemeClr>
              </a:solidFill>
              <a:latin typeface="Helvetica"/>
              <a:ea typeface="Lyon Text Semibold" charset="0"/>
              <a:cs typeface="Helvetica"/>
            </a:endParaRPr>
          </a:p>
          <a:p>
            <a:pPr marL="457200" indent="-457200">
              <a:spcAft>
                <a:spcPts val="1200"/>
              </a:spcAft>
            </a:pPr>
            <a:endParaRPr lang="en-US" sz="2000" dirty="0" smtClean="0">
              <a:solidFill>
                <a:schemeClr val="tx1">
                  <a:lumMod val="85000"/>
                  <a:lumOff val="15000"/>
                </a:schemeClr>
              </a:solidFill>
              <a:latin typeface="Helvetica"/>
              <a:ea typeface="Lyon Text Semibold" charset="0"/>
              <a:cs typeface="Helvetica"/>
            </a:endParaRPr>
          </a:p>
          <a:p>
            <a:pPr marL="457200" indent="-457200">
              <a:spcAft>
                <a:spcPts val="1200"/>
              </a:spcAft>
            </a:pPr>
            <a:endParaRPr lang="en-US" sz="2000" dirty="0" smtClean="0">
              <a:solidFill>
                <a:schemeClr val="tx1">
                  <a:lumMod val="85000"/>
                  <a:lumOff val="15000"/>
                </a:schemeClr>
              </a:solidFill>
              <a:latin typeface="Helvetica"/>
              <a:ea typeface="Lyon Text Semibold" charset="0"/>
              <a:cs typeface="Helvetica"/>
            </a:endParaRPr>
          </a:p>
        </p:txBody>
      </p:sp>
      <p:sp>
        <p:nvSpPr>
          <p:cNvPr id="6" name="Rectangle 5"/>
          <p:cNvSpPr/>
          <p:nvPr/>
        </p:nvSpPr>
        <p:spPr>
          <a:xfrm>
            <a:off x="4508500" y="6484034"/>
            <a:ext cx="4572000" cy="646331"/>
          </a:xfrm>
          <a:prstGeom prst="rect">
            <a:avLst/>
          </a:prstGeom>
        </p:spPr>
        <p:txBody>
          <a:bodyPr>
            <a:spAutoFit/>
          </a:bodyPr>
          <a:lstStyle/>
          <a:p>
            <a:pPr marL="457200" indent="-457200" algn="r">
              <a:spcAft>
                <a:spcPts val="1200"/>
              </a:spcAft>
            </a:pPr>
            <a:r>
              <a:rPr lang="en-US" dirty="0" err="1" smtClean="0">
                <a:solidFill>
                  <a:srgbClr val="7F7F7F"/>
                </a:solidFill>
                <a:latin typeface="Helvetica"/>
                <a:ea typeface="Lyon Text Semibold" charset="0"/>
                <a:cs typeface="Helvetica"/>
              </a:rPr>
              <a:t>Jaguszewski</a:t>
            </a:r>
            <a:r>
              <a:rPr lang="en-US" dirty="0" smtClean="0">
                <a:solidFill>
                  <a:srgbClr val="7F7F7F"/>
                </a:solidFill>
                <a:latin typeface="Helvetica"/>
                <a:ea typeface="Lyon Text Semibold" charset="0"/>
                <a:cs typeface="Helvetica"/>
              </a:rPr>
              <a:t> &amp; Williams, 2013 							 		 </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8284335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0" y="1485900"/>
            <a:ext cx="9144000" cy="53587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Citations</a:t>
            </a:r>
          </a:p>
          <a:p>
            <a:endParaRPr lang="en-US" sz="3000" b="1" dirty="0" smtClean="0">
              <a:solidFill>
                <a:schemeClr val="tx1">
                  <a:lumMod val="75000"/>
                  <a:lumOff val="25000"/>
                </a:schemeClr>
              </a:solidFill>
              <a:latin typeface="Helvetica"/>
            </a:endParaRPr>
          </a:p>
        </p:txBody>
      </p:sp>
      <p:sp>
        <p:nvSpPr>
          <p:cNvPr id="5" name="TextBox 4"/>
          <p:cNvSpPr txBox="1"/>
          <p:nvPr/>
        </p:nvSpPr>
        <p:spPr>
          <a:xfrm>
            <a:off x="469900" y="1731328"/>
            <a:ext cx="8369300" cy="6401754"/>
          </a:xfrm>
          <a:prstGeom prst="rect">
            <a:avLst/>
          </a:prstGeom>
          <a:noFill/>
        </p:spPr>
        <p:txBody>
          <a:bodyPr wrap="square" lIns="0" tIns="0" rIns="0" bIns="0" rtlCol="0">
            <a:spAutoFit/>
          </a:bodyPr>
          <a:lstStyle/>
          <a:p>
            <a:pPr marL="228600" indent="-228600">
              <a:buFont typeface="+mj-lt"/>
              <a:buAutoNum type="arabicPeriod"/>
            </a:pPr>
            <a:r>
              <a:rPr lang="en-US" sz="1300" dirty="0" err="1" smtClean="0">
                <a:latin typeface="Helvetica"/>
                <a:cs typeface="Helvetica"/>
              </a:rPr>
              <a:t>Briney</a:t>
            </a:r>
            <a:r>
              <a:rPr lang="en-US" sz="1300" dirty="0" smtClean="0">
                <a:latin typeface="Helvetica"/>
                <a:cs typeface="Helvetica"/>
              </a:rPr>
              <a:t>, K., </a:t>
            </a:r>
            <a:r>
              <a:rPr lang="en-US" sz="1300" dirty="0" err="1" smtClean="0">
                <a:latin typeface="Helvetica"/>
                <a:cs typeface="Helvetica"/>
              </a:rPr>
              <a:t>Goben</a:t>
            </a:r>
            <a:r>
              <a:rPr lang="en-US" sz="1300" dirty="0" smtClean="0">
                <a:latin typeface="Helvetica"/>
                <a:cs typeface="Helvetica"/>
              </a:rPr>
              <a:t>, A. &amp; </a:t>
            </a:r>
            <a:r>
              <a:rPr lang="en-US" sz="1300" dirty="0" err="1" smtClean="0">
                <a:latin typeface="Helvetica"/>
                <a:cs typeface="Helvetica"/>
              </a:rPr>
              <a:t>Zilinski</a:t>
            </a:r>
            <a:r>
              <a:rPr lang="en-US" sz="1300" dirty="0" smtClean="0">
                <a:latin typeface="Helvetica"/>
                <a:cs typeface="Helvetica"/>
              </a:rPr>
              <a:t>, L., (2015). Do You Have an Institutional Data Policy? A Review of the Current Landscape of Library Data Services and Institutional Data Policies. Journal of Librarianship and Scholarly Communication. 3(2), p.eP1232. </a:t>
            </a:r>
            <a:r>
              <a:rPr lang="en-US" sz="1300" dirty="0" err="1" smtClean="0">
                <a:latin typeface="Helvetica"/>
                <a:cs typeface="Helvetica"/>
              </a:rPr>
              <a:t>doi</a:t>
            </a:r>
            <a:r>
              <a:rPr lang="en-US" sz="1300" dirty="0" smtClean="0">
                <a:latin typeface="Helvetica"/>
                <a:cs typeface="Helvetica"/>
              </a:rPr>
              <a:t>: http://doi.org/10.7710/2162-3309.1232</a:t>
            </a:r>
          </a:p>
          <a:p>
            <a:pPr marL="228600" indent="-228600">
              <a:buFont typeface="+mj-lt"/>
              <a:buAutoNum type="arabicPeriod"/>
            </a:pPr>
            <a:r>
              <a:rPr lang="en-US" sz="1300" dirty="0" smtClean="0">
                <a:latin typeface="Helvetica"/>
                <a:cs typeface="Helvetica"/>
              </a:rPr>
              <a:t>Carlson, J., </a:t>
            </a:r>
            <a:r>
              <a:rPr lang="en-US" sz="1300" dirty="0" err="1" smtClean="0">
                <a:latin typeface="Helvetica"/>
                <a:cs typeface="Helvetica"/>
              </a:rPr>
              <a:t>Fosmire</a:t>
            </a:r>
            <a:r>
              <a:rPr lang="en-US" sz="1300" dirty="0" smtClean="0">
                <a:latin typeface="Helvetica"/>
                <a:cs typeface="Helvetica"/>
              </a:rPr>
              <a:t>, M., Miller, C., &amp; Sapp Nelson, M. (2011). Determining data information literacy needs: A study of students and research faculty. portal: Libraries and the Academy, 11(2), 629-657.</a:t>
            </a:r>
          </a:p>
          <a:p>
            <a:pPr marL="228600" indent="-228600">
              <a:buFont typeface="+mj-lt"/>
              <a:buAutoNum type="arabicPeriod"/>
            </a:pPr>
            <a:r>
              <a:rPr lang="en-US" sz="1300" dirty="0" smtClean="0">
                <a:latin typeface="Helvetica"/>
                <a:cs typeface="Helvetica"/>
              </a:rPr>
              <a:t>Carlson, J., Johnston, L., </a:t>
            </a:r>
            <a:r>
              <a:rPr lang="en-US" sz="1300" dirty="0" err="1" smtClean="0">
                <a:latin typeface="Helvetica"/>
                <a:cs typeface="Helvetica"/>
              </a:rPr>
              <a:t>Westra</a:t>
            </a:r>
            <a:r>
              <a:rPr lang="en-US" sz="1300" dirty="0" smtClean="0">
                <a:latin typeface="Helvetica"/>
                <a:cs typeface="Helvetica"/>
              </a:rPr>
              <a:t>, B., &amp; Nichols, M. (2013). Developing an approach for data management education: A report from the data information literacy project. International Journal of Digital </a:t>
            </a:r>
            <a:r>
              <a:rPr lang="en-US" sz="1300" dirty="0" err="1" smtClean="0">
                <a:latin typeface="Helvetica"/>
                <a:cs typeface="Helvetica"/>
              </a:rPr>
              <a:t>Curation</a:t>
            </a:r>
            <a:r>
              <a:rPr lang="en-US" sz="1300" dirty="0" smtClean="0">
                <a:latin typeface="Helvetica"/>
                <a:cs typeface="Helvetica"/>
              </a:rPr>
              <a:t>, 8(1). 204-217. doi:10.2218/ijdc.v8i1.254</a:t>
            </a:r>
          </a:p>
          <a:p>
            <a:pPr marL="228600" indent="-228600">
              <a:buFont typeface="+mj-lt"/>
              <a:buAutoNum type="arabicPeriod"/>
            </a:pPr>
            <a:r>
              <a:rPr lang="en-US" sz="1300" dirty="0" smtClean="0">
                <a:latin typeface="Helvetica"/>
                <a:cs typeface="Helvetica"/>
              </a:rPr>
              <a:t>Dyke, S., &amp; Hubbard T., (2011). Developing and implementing an institute-wide data sharing policy. Genome Med.; 3(9): 60.  </a:t>
            </a:r>
            <a:r>
              <a:rPr lang="en-US" sz="1300" dirty="0" err="1" smtClean="0">
                <a:latin typeface="Helvetica"/>
                <a:cs typeface="Helvetica"/>
              </a:rPr>
              <a:t>doi</a:t>
            </a:r>
            <a:r>
              <a:rPr lang="en-US" sz="1300" dirty="0" smtClean="0">
                <a:latin typeface="Helvetica"/>
                <a:cs typeface="Helvetica"/>
              </a:rPr>
              <a:t>:  10.1186/gm276</a:t>
            </a:r>
            <a:endParaRPr lang="en-US" sz="1300" dirty="0" smtClean="0">
              <a:solidFill>
                <a:srgbClr val="262626"/>
              </a:solidFill>
              <a:latin typeface="Helvetica"/>
              <a:cs typeface="Helvetica"/>
            </a:endParaRPr>
          </a:p>
          <a:p>
            <a:pPr marL="228600" indent="-228600">
              <a:buFont typeface="+mj-lt"/>
              <a:buAutoNum type="arabicPeriod"/>
            </a:pPr>
            <a:r>
              <a:rPr lang="en-US" sz="1300" dirty="0" smtClean="0">
                <a:solidFill>
                  <a:srgbClr val="262626"/>
                </a:solidFill>
                <a:latin typeface="Helvetica"/>
                <a:cs typeface="Helvetica"/>
              </a:rPr>
              <a:t>Provost’s Task Force on the Stewardship of Digital Research Data. “Research Data Stewardship at UNC: Recommendations for Scholarly Practice and Leadership”. Chapel Hill, NC, 2012.</a:t>
            </a:r>
          </a:p>
          <a:p>
            <a:pPr marL="228600" indent="-228600">
              <a:buFont typeface="+mj-lt"/>
              <a:buAutoNum type="arabicPeriod"/>
            </a:pPr>
            <a:r>
              <a:rPr lang="en-US" sz="1300" dirty="0" smtClean="0">
                <a:solidFill>
                  <a:srgbClr val="262626"/>
                </a:solidFill>
                <a:latin typeface="Helvetica"/>
                <a:cs typeface="Helvetica"/>
              </a:rPr>
              <a:t>Rolando, L., Carlson, J., </a:t>
            </a:r>
            <a:r>
              <a:rPr lang="en-US" sz="1300" dirty="0" err="1" smtClean="0">
                <a:solidFill>
                  <a:srgbClr val="262626"/>
                </a:solidFill>
                <a:latin typeface="Helvetica"/>
                <a:cs typeface="Helvetica"/>
              </a:rPr>
              <a:t>Hswe</a:t>
            </a:r>
            <a:r>
              <a:rPr lang="en-US" sz="1300" dirty="0" smtClean="0">
                <a:solidFill>
                  <a:srgbClr val="262626"/>
                </a:solidFill>
                <a:latin typeface="Helvetica"/>
                <a:cs typeface="Helvetica"/>
              </a:rPr>
              <a:t>, P., Parham, S. W., </a:t>
            </a:r>
            <a:r>
              <a:rPr lang="en-US" sz="1300" dirty="0" err="1" smtClean="0">
                <a:solidFill>
                  <a:srgbClr val="262626"/>
                </a:solidFill>
                <a:latin typeface="Helvetica"/>
                <a:cs typeface="Helvetica"/>
              </a:rPr>
              <a:t>Westra</a:t>
            </a:r>
            <a:r>
              <a:rPr lang="en-US" sz="1300" dirty="0" smtClean="0">
                <a:solidFill>
                  <a:srgbClr val="262626"/>
                </a:solidFill>
                <a:latin typeface="Helvetica"/>
                <a:cs typeface="Helvetica"/>
              </a:rPr>
              <a:t>, B. and </a:t>
            </a:r>
            <a:r>
              <a:rPr lang="en-US" sz="1300" dirty="0" err="1" smtClean="0">
                <a:solidFill>
                  <a:srgbClr val="262626"/>
                </a:solidFill>
                <a:latin typeface="Helvetica"/>
                <a:cs typeface="Helvetica"/>
              </a:rPr>
              <a:t>Whitmire</a:t>
            </a:r>
            <a:r>
              <a:rPr lang="en-US" sz="1300" dirty="0" smtClean="0">
                <a:solidFill>
                  <a:srgbClr val="262626"/>
                </a:solidFill>
                <a:latin typeface="Helvetica"/>
                <a:cs typeface="Helvetica"/>
              </a:rPr>
              <a:t>, A. L. (2015), Data Management Plans as a Research Tool. Bul. Am. Soc. Info. Sci. Tech., 41: 43–45. </a:t>
            </a:r>
            <a:r>
              <a:rPr lang="en-US" sz="1300" dirty="0" err="1" smtClean="0">
                <a:solidFill>
                  <a:srgbClr val="262626"/>
                </a:solidFill>
                <a:latin typeface="Helvetica"/>
                <a:cs typeface="Helvetica"/>
              </a:rPr>
              <a:t>doi</a:t>
            </a:r>
            <a:r>
              <a:rPr lang="en-US" sz="1300" dirty="0" smtClean="0">
                <a:solidFill>
                  <a:srgbClr val="262626"/>
                </a:solidFill>
                <a:latin typeface="Helvetica"/>
                <a:cs typeface="Helvetica"/>
              </a:rPr>
              <a:t>: 10.1002/bult.2015.1720410510</a:t>
            </a:r>
          </a:p>
          <a:p>
            <a:pPr marL="228600" indent="-228600">
              <a:buFont typeface="+mj-lt"/>
              <a:buAutoNum type="arabicPeriod"/>
            </a:pPr>
            <a:r>
              <a:rPr lang="en-US" sz="1300" dirty="0" smtClean="0">
                <a:solidFill>
                  <a:srgbClr val="262626"/>
                </a:solidFill>
                <a:latin typeface="Helvetica"/>
                <a:cs typeface="Helvetica"/>
              </a:rPr>
              <a:t>Shaffer, Christopher J.. (2013). The Role of the Library in the Research Enterprise. Journal of </a:t>
            </a:r>
            <a:r>
              <a:rPr lang="en-US" sz="1300" dirty="0" err="1" smtClean="0">
                <a:solidFill>
                  <a:srgbClr val="262626"/>
                </a:solidFill>
                <a:latin typeface="Helvetica"/>
                <a:cs typeface="Helvetica"/>
              </a:rPr>
              <a:t>eScience</a:t>
            </a:r>
            <a:r>
              <a:rPr lang="en-US" sz="1300" dirty="0" smtClean="0">
                <a:solidFill>
                  <a:srgbClr val="262626"/>
                </a:solidFill>
                <a:latin typeface="Helvetica"/>
                <a:cs typeface="Helvetica"/>
              </a:rPr>
              <a:t> Librarianship 2(1): Article 4. http://dx.doi.org/10.7191/jeslib.2013.1043</a:t>
            </a:r>
          </a:p>
          <a:p>
            <a:pPr marL="228600" indent="-228600">
              <a:buFont typeface="+mj-lt"/>
              <a:buAutoNum type="arabicPeriod"/>
            </a:pPr>
            <a:r>
              <a:rPr lang="en-US" sz="1300" dirty="0" err="1" smtClean="0">
                <a:solidFill>
                  <a:srgbClr val="262626"/>
                </a:solidFill>
                <a:latin typeface="Helvetica"/>
                <a:cs typeface="Helvetica"/>
              </a:rPr>
              <a:t>Whitmire</a:t>
            </a:r>
            <a:r>
              <a:rPr lang="en-US" sz="1300" dirty="0" smtClean="0">
                <a:solidFill>
                  <a:srgbClr val="262626"/>
                </a:solidFill>
                <a:latin typeface="Helvetica"/>
                <a:cs typeface="Helvetica"/>
              </a:rPr>
              <a:t>, A.L., (2013): Data management throughout the research lifecycle. Figshare.https://dx.doi.org/10.6084/m9.figshare.774628.v2</a:t>
            </a:r>
          </a:p>
          <a:p>
            <a:pPr marL="228600" indent="-228600">
              <a:buFont typeface="+mj-lt"/>
              <a:buAutoNum type="arabicPeriod"/>
            </a:pPr>
            <a:r>
              <a:rPr lang="en-US" sz="1300" dirty="0" err="1" smtClean="0">
                <a:solidFill>
                  <a:srgbClr val="262626"/>
                </a:solidFill>
                <a:latin typeface="Helvetica"/>
                <a:cs typeface="Helvetica"/>
              </a:rPr>
              <a:t>Whitmire</a:t>
            </a:r>
            <a:r>
              <a:rPr lang="en-US" sz="1300" dirty="0" smtClean="0">
                <a:solidFill>
                  <a:srgbClr val="262626"/>
                </a:solidFill>
                <a:latin typeface="Helvetica"/>
                <a:cs typeface="Helvetica"/>
              </a:rPr>
              <a:t>, A.L.,(2014) Implementing a graduate-level data information literacy curriculum at Oregon State University: approach, outcomes and lessons learned. Poster, University of Massachusetts &amp; New England Area Librarian </a:t>
            </a:r>
            <a:r>
              <a:rPr lang="en-US" sz="1300" dirty="0" err="1" smtClean="0">
                <a:solidFill>
                  <a:srgbClr val="262626"/>
                </a:solidFill>
                <a:latin typeface="Helvetica"/>
                <a:cs typeface="Helvetica"/>
              </a:rPr>
              <a:t>e</a:t>
            </a:r>
            <a:r>
              <a:rPr lang="en-US" sz="1300" dirty="0" smtClean="0">
                <a:solidFill>
                  <a:srgbClr val="262626"/>
                </a:solidFill>
                <a:latin typeface="Helvetica"/>
                <a:cs typeface="Helvetica"/>
              </a:rPr>
              <a:t>-Science Symposium. http://hdl.handle.net/1957/47005</a:t>
            </a:r>
          </a:p>
          <a:p>
            <a:pPr marL="228600" indent="-228600">
              <a:buFont typeface="+mj-lt"/>
              <a:buAutoNum type="arabicPeriod"/>
            </a:pPr>
            <a:r>
              <a:rPr lang="en-US" sz="1300" dirty="0" err="1" smtClean="0">
                <a:latin typeface="Helvetica"/>
                <a:cs typeface="Helvetica"/>
              </a:rPr>
              <a:t>Whitmire</a:t>
            </a:r>
            <a:r>
              <a:rPr lang="en-US" sz="1300" dirty="0" smtClean="0">
                <a:latin typeface="Helvetica"/>
                <a:cs typeface="Helvetica"/>
              </a:rPr>
              <a:t>, A. L. (2015). Implementing a Graduate-Level Research Data Management Course: Approach, Outcomes, and Lessons Learned. Journal of Librarianship and Scholarly Communication, 3(2), eP1246. doi:10.7710/2162-3309.1246</a:t>
            </a:r>
          </a:p>
          <a:p>
            <a:pPr marL="228600" indent="-228600">
              <a:buFont typeface="+mj-lt"/>
              <a:buAutoNum type="arabicPeriod"/>
            </a:pPr>
            <a:endParaRPr lang="en-US" sz="1300" dirty="0" smtClean="0">
              <a:solidFill>
                <a:srgbClr val="262626"/>
              </a:solidFill>
              <a:latin typeface="Helvetica"/>
              <a:cs typeface="Helvetica"/>
            </a:endParaRPr>
          </a:p>
          <a:p>
            <a:pPr marL="228600" indent="-228600">
              <a:buFont typeface="+mj-lt"/>
              <a:buAutoNum type="arabicPeriod"/>
            </a:pPr>
            <a:endParaRPr lang="en-US" sz="1300" dirty="0" smtClean="0">
              <a:solidFill>
                <a:srgbClr val="262626"/>
              </a:solidFill>
              <a:latin typeface="Helvetica"/>
              <a:cs typeface="Helvetica"/>
            </a:endParaRPr>
          </a:p>
          <a:p>
            <a:pPr marL="228600" indent="-228600">
              <a:buFont typeface="+mj-lt"/>
              <a:buAutoNum type="arabicPeriod"/>
            </a:pPr>
            <a:endParaRPr lang="en-US" sz="1300" dirty="0" smtClean="0">
              <a:solidFill>
                <a:srgbClr val="262626"/>
              </a:solidFill>
              <a:latin typeface="Helvetica"/>
              <a:cs typeface="Helvetica"/>
            </a:endParaRPr>
          </a:p>
          <a:p>
            <a:pPr marL="228600" indent="-228600">
              <a:buFont typeface="+mj-lt"/>
              <a:buAutoNum type="arabicPeriod"/>
            </a:pPr>
            <a:endParaRPr lang="en-US" sz="1300" dirty="0" smtClean="0">
              <a:solidFill>
                <a:srgbClr val="262626"/>
              </a:solidFill>
              <a:latin typeface="Helvetica"/>
              <a:cs typeface="Helvetica"/>
            </a:endParaRPr>
          </a:p>
          <a:p>
            <a:pPr marL="228600" indent="-228600">
              <a:buFont typeface="+mj-lt"/>
              <a:buAutoNum type="arabicPeriod"/>
            </a:pPr>
            <a:endParaRPr lang="en-US" sz="1300" dirty="0" smtClean="0">
              <a:solidFill>
                <a:srgbClr val="262626"/>
              </a:solidFill>
              <a:latin typeface="Helvetica"/>
              <a:cs typeface="Helvetica"/>
            </a:endParaRPr>
          </a:p>
          <a:p>
            <a:pPr marL="228600" indent="-228600">
              <a:buFont typeface="+mj-lt"/>
              <a:buAutoNum type="arabicPeriod"/>
            </a:pPr>
            <a:endParaRPr lang="en-US" sz="1300" dirty="0" smtClean="0">
              <a:solidFill>
                <a:srgbClr val="262626"/>
              </a:solidFill>
              <a:latin typeface="Helvetica"/>
              <a:cs typeface="Helvetica"/>
            </a:endParaRPr>
          </a:p>
          <a:p>
            <a:pPr marL="228600" indent="-228600">
              <a:buFont typeface="+mj-lt"/>
              <a:buAutoNum type="arabicPeriod"/>
            </a:pPr>
            <a:endParaRPr lang="en-US" sz="1300" dirty="0" smtClean="0">
              <a:solidFill>
                <a:srgbClr val="262626"/>
              </a:solidFill>
              <a:latin typeface="Helvetica"/>
              <a:cs typeface="Helvetica"/>
            </a:endParaRPr>
          </a:p>
          <a:p>
            <a:pPr marL="228600" indent="-228600">
              <a:buFont typeface="+mj-lt"/>
              <a:buAutoNum type="arabicPeriod"/>
            </a:pPr>
            <a:endParaRPr lang="en-US" sz="1300" dirty="0" smtClean="0">
              <a:solidFill>
                <a:srgbClr val="262626"/>
              </a:solidFill>
              <a:latin typeface="Helvetica"/>
              <a:cs typeface="Helvetica"/>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8284335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0" y="1485900"/>
            <a:ext cx="9144000" cy="53587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Questions?</a:t>
            </a:r>
          </a:p>
          <a:p>
            <a:endParaRPr lang="en-US" sz="3000" b="1" dirty="0" smtClean="0">
              <a:solidFill>
                <a:schemeClr val="tx1">
                  <a:lumMod val="75000"/>
                  <a:lumOff val="25000"/>
                </a:schemeClr>
              </a:solidFill>
              <a:latin typeface="Helvetica"/>
            </a:endParaRPr>
          </a:p>
        </p:txBody>
      </p:sp>
      <p:sp>
        <p:nvSpPr>
          <p:cNvPr id="5" name="TextBox 4"/>
          <p:cNvSpPr txBox="1"/>
          <p:nvPr/>
        </p:nvSpPr>
        <p:spPr>
          <a:xfrm>
            <a:off x="469900" y="1731328"/>
            <a:ext cx="8674100" cy="4339650"/>
          </a:xfrm>
          <a:prstGeom prst="rect">
            <a:avLst/>
          </a:prstGeom>
          <a:noFill/>
        </p:spPr>
        <p:txBody>
          <a:bodyPr wrap="square" lIns="0" tIns="0" rIns="0" bIns="0" rtlCol="0">
            <a:spAutoFit/>
          </a:bodyPr>
          <a:lstStyle/>
          <a:p>
            <a:r>
              <a:rPr lang="en-US" sz="2000" dirty="0" smtClean="0">
                <a:solidFill>
                  <a:schemeClr val="tx1">
                    <a:lumMod val="85000"/>
                    <a:lumOff val="15000"/>
                  </a:schemeClr>
                </a:solidFill>
                <a:latin typeface="Helvetica"/>
                <a:cs typeface="Helvetica"/>
              </a:rPr>
              <a:t>Thank you to Stephanie Kerns and the search committee members!</a:t>
            </a:r>
          </a:p>
          <a:p>
            <a:endParaRPr lang="en-US" sz="2000" dirty="0" smtClean="0">
              <a:solidFill>
                <a:schemeClr val="tx1">
                  <a:lumMod val="85000"/>
                  <a:lumOff val="15000"/>
                </a:schemeClr>
              </a:solidFill>
              <a:latin typeface="Helvetica"/>
              <a:cs typeface="Helvetica"/>
            </a:endParaRPr>
          </a:p>
          <a:p>
            <a:r>
              <a:rPr lang="en-US" sz="2000" dirty="0" smtClean="0">
                <a:solidFill>
                  <a:schemeClr val="tx1">
                    <a:lumMod val="85000"/>
                    <a:lumOff val="15000"/>
                  </a:schemeClr>
                </a:solidFill>
                <a:latin typeface="Helvetica"/>
                <a:cs typeface="Helvetica"/>
              </a:rPr>
              <a:t>Email: </a:t>
            </a:r>
            <a:r>
              <a:rPr lang="en-US" sz="2000" dirty="0" err="1" smtClean="0">
                <a:solidFill>
                  <a:schemeClr val="tx1">
                    <a:lumMod val="85000"/>
                    <a:lumOff val="15000"/>
                  </a:schemeClr>
                </a:solidFill>
                <a:latin typeface="Helvetica"/>
                <a:cs typeface="Helvetica"/>
              </a:rPr>
              <a:t>robidani@ohsu.edu</a:t>
            </a:r>
            <a:endParaRPr lang="en-US" sz="2000" dirty="0" smtClean="0">
              <a:solidFill>
                <a:schemeClr val="tx1">
                  <a:lumMod val="85000"/>
                  <a:lumOff val="15000"/>
                </a:schemeClr>
              </a:solidFill>
              <a:latin typeface="Helvetica"/>
              <a:cs typeface="Helvetica"/>
            </a:endParaRPr>
          </a:p>
          <a:p>
            <a:endParaRPr lang="en-US" sz="2400" dirty="0" smtClean="0">
              <a:solidFill>
                <a:schemeClr val="bg1">
                  <a:lumMod val="50000"/>
                </a:schemeClr>
              </a:solidFill>
              <a:latin typeface="Helvetica"/>
              <a:cs typeface="Helvetica"/>
            </a:endParaRPr>
          </a:p>
          <a:p>
            <a:endParaRPr lang="en-US" sz="2400" dirty="0" smtClean="0">
              <a:solidFill>
                <a:schemeClr val="bg1">
                  <a:lumMod val="50000"/>
                </a:schemeClr>
              </a:solidFill>
              <a:latin typeface="Helvetica"/>
              <a:cs typeface="Helvetica"/>
            </a:endParaRPr>
          </a:p>
          <a:p>
            <a:endParaRPr lang="en-US" sz="2400" dirty="0" smtClean="0">
              <a:solidFill>
                <a:srgbClr val="262626"/>
              </a:solidFill>
              <a:latin typeface="Helvetica"/>
              <a:cs typeface="Helvetica"/>
            </a:endParaRPr>
          </a:p>
          <a:p>
            <a:endParaRPr lang="en-US" sz="2400" dirty="0" smtClean="0">
              <a:solidFill>
                <a:srgbClr val="262626"/>
              </a:solidFill>
              <a:latin typeface="Helvetica"/>
              <a:cs typeface="Helvetica"/>
            </a:endParaRPr>
          </a:p>
          <a:p>
            <a:r>
              <a:rPr lang="en-US" dirty="0" smtClean="0">
                <a:solidFill>
                  <a:srgbClr val="262626"/>
                </a:solidFill>
                <a:latin typeface="Helvetica"/>
                <a:cs typeface="Helvetica"/>
              </a:rPr>
              <a:t>Special thanks to…</a:t>
            </a:r>
          </a:p>
          <a:p>
            <a:r>
              <a:rPr lang="en-US" dirty="0" smtClean="0">
                <a:solidFill>
                  <a:srgbClr val="262626"/>
                </a:solidFill>
                <a:latin typeface="Helvetica"/>
                <a:cs typeface="Helvetica"/>
              </a:rPr>
              <a:t>Heather Coates, MLS MS (IUPUI) </a:t>
            </a:r>
          </a:p>
          <a:p>
            <a:r>
              <a:rPr lang="en-US" dirty="0" smtClean="0">
                <a:solidFill>
                  <a:srgbClr val="262626"/>
                </a:solidFill>
                <a:latin typeface="Helvetica"/>
                <a:cs typeface="Helvetica"/>
              </a:rPr>
              <a:t>Amanda </a:t>
            </a:r>
            <a:r>
              <a:rPr lang="en-US" dirty="0" err="1" smtClean="0">
                <a:solidFill>
                  <a:srgbClr val="262626"/>
                </a:solidFill>
                <a:latin typeface="Helvetica"/>
                <a:cs typeface="Helvetica"/>
              </a:rPr>
              <a:t>Whitmire</a:t>
            </a:r>
            <a:r>
              <a:rPr lang="en-US" dirty="0" smtClean="0">
                <a:solidFill>
                  <a:srgbClr val="262626"/>
                </a:solidFill>
                <a:latin typeface="Helvetica"/>
                <a:cs typeface="Helvetica"/>
              </a:rPr>
              <a:t>, PhD (Stanford)</a:t>
            </a:r>
          </a:p>
          <a:p>
            <a:r>
              <a:rPr lang="en-US" dirty="0" smtClean="0">
                <a:solidFill>
                  <a:srgbClr val="262626"/>
                </a:solidFill>
                <a:latin typeface="Helvetica"/>
                <a:cs typeface="Helvetica"/>
              </a:rPr>
              <a:t>Carrie </a:t>
            </a:r>
            <a:r>
              <a:rPr lang="en-US" dirty="0" err="1" smtClean="0">
                <a:solidFill>
                  <a:srgbClr val="262626"/>
                </a:solidFill>
                <a:latin typeface="Helvetica"/>
                <a:cs typeface="Helvetica"/>
              </a:rPr>
              <a:t>Iwema</a:t>
            </a:r>
            <a:r>
              <a:rPr lang="en-US" dirty="0" smtClean="0">
                <a:solidFill>
                  <a:srgbClr val="262626"/>
                </a:solidFill>
                <a:latin typeface="Helvetica"/>
                <a:cs typeface="Helvetica"/>
              </a:rPr>
              <a:t>, MLS PhD (Pitt)</a:t>
            </a:r>
          </a:p>
          <a:p>
            <a:r>
              <a:rPr lang="en-US" dirty="0" smtClean="0">
                <a:solidFill>
                  <a:srgbClr val="262626"/>
                </a:solidFill>
                <a:latin typeface="Helvetica"/>
                <a:cs typeface="Helvetica"/>
              </a:rPr>
              <a:t>Stephanie Wright, MLS (Mozilla Labs, formerly UW) </a:t>
            </a:r>
          </a:p>
          <a:p>
            <a:r>
              <a:rPr lang="en-US" dirty="0" smtClean="0">
                <a:solidFill>
                  <a:srgbClr val="262626"/>
                </a:solidFill>
                <a:latin typeface="Helvetica"/>
                <a:cs typeface="Helvetica"/>
              </a:rPr>
              <a:t>…for great conversations that have helped me to better understand the role of data management librarianship in the library landscape.</a:t>
            </a:r>
            <a:endParaRPr lang="en-US" dirty="0">
              <a:solidFill>
                <a:srgbClr val="262626"/>
              </a:solidFill>
              <a:latin typeface="Helvetica"/>
              <a:cs typeface="Helvetica"/>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8284335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286000" y="3105835"/>
            <a:ext cx="4572000" cy="646331"/>
          </a:xfrm>
          <a:prstGeom prst="rect">
            <a:avLst/>
          </a:prstGeom>
        </p:spPr>
        <p:txBody>
          <a:bodyPr>
            <a:spAutoFit/>
          </a:bodyPr>
          <a:lstStyle/>
          <a:p>
            <a:r>
              <a:rPr lang="en-US" dirty="0" smtClean="0">
                <a:solidFill>
                  <a:srgbClr val="A6A6A6"/>
                </a:solidFill>
                <a:latin typeface="Helvetica"/>
                <a:cs typeface="Helvetica"/>
              </a:rPr>
              <a:t>Connect, collaborate to understand &amp; meet 		stakeholder needs</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 name="Rectangle 11"/>
          <p:cNvSpPr/>
          <p:nvPr/>
        </p:nvSpPr>
        <p:spPr>
          <a:xfrm>
            <a:off x="0" y="1937150"/>
            <a:ext cx="9144000" cy="490748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lumMod val="75000"/>
                </a:schemeClr>
              </a:solidFill>
            </a:endParaRPr>
          </a:p>
        </p:txBody>
      </p:sp>
      <p:sp>
        <p:nvSpPr>
          <p:cNvPr id="5" name="TextBox 4"/>
          <p:cNvSpPr txBox="1"/>
          <p:nvPr/>
        </p:nvSpPr>
        <p:spPr>
          <a:xfrm>
            <a:off x="444604" y="2022605"/>
            <a:ext cx="8699396" cy="4154983"/>
          </a:xfrm>
          <a:prstGeom prst="rect">
            <a:avLst/>
          </a:prstGeom>
          <a:noFill/>
        </p:spPr>
        <p:txBody>
          <a:bodyPr wrap="square" rtlCol="0">
            <a:spAutoFit/>
          </a:bodyPr>
          <a:lstStyle/>
          <a:p>
            <a:r>
              <a:rPr lang="en-US" sz="2400" b="1" dirty="0" smtClean="0">
                <a:solidFill>
                  <a:srgbClr val="953735"/>
                </a:solidFill>
                <a:latin typeface="Lyon Display Regular"/>
                <a:cs typeface="Lyon Display Regular"/>
              </a:rPr>
              <a:t>Research data management services</a:t>
            </a:r>
          </a:p>
          <a:p>
            <a:r>
              <a:rPr lang="en-US" sz="2400" b="1" dirty="0" smtClean="0">
                <a:solidFill>
                  <a:srgbClr val="7F7F7F"/>
                </a:solidFill>
                <a:latin typeface="Lyon Display Regular"/>
                <a:cs typeface="Lyon Display Regular"/>
              </a:rPr>
              <a:t>Values: Collaboration, Innovation, Diversity, Research, 				      	          </a:t>
            </a:r>
            <a:r>
              <a:rPr lang="en-US" sz="2400" b="1" dirty="0" smtClean="0">
                <a:solidFill>
                  <a:schemeClr val="bg1">
                    <a:lumMod val="50000"/>
                  </a:schemeClr>
                </a:solidFill>
                <a:latin typeface="Lyon Display Regular"/>
                <a:cs typeface="Lyon Display Regular"/>
              </a:rPr>
              <a:t>Knowledge, and Integrity </a:t>
            </a:r>
          </a:p>
          <a:p>
            <a:r>
              <a:rPr lang="en-US" sz="2400" b="1" dirty="0" smtClean="0">
                <a:solidFill>
                  <a:schemeClr val="bg1">
                    <a:lumMod val="50000"/>
                  </a:schemeClr>
                </a:solidFill>
                <a:latin typeface="Lyon Display Regular"/>
                <a:cs typeface="Lyon Display Regular"/>
              </a:rPr>
              <a:t>		</a:t>
            </a:r>
          </a:p>
          <a:p>
            <a:r>
              <a:rPr lang="en-US" sz="2400" b="1" dirty="0" smtClean="0">
                <a:solidFill>
                  <a:schemeClr val="bg1">
                    <a:lumMod val="50000"/>
                  </a:schemeClr>
                </a:solidFill>
                <a:latin typeface="Lyon Display Regular"/>
                <a:cs typeface="Lyon Display Regular"/>
              </a:rPr>
              <a:t>Goals:	Promote data literacy across research lifecycle via 							instruction, educational materials, and advancement 						of  best practices (2.3)</a:t>
            </a:r>
          </a:p>
          <a:p>
            <a:r>
              <a:rPr lang="en-US" sz="2400" b="1" dirty="0" smtClean="0">
                <a:solidFill>
                  <a:schemeClr val="bg1">
                    <a:lumMod val="50000"/>
                  </a:schemeClr>
                </a:solidFill>
                <a:latin typeface="Lyon Display Regular"/>
                <a:cs typeface="Lyon Display Regular"/>
              </a:rPr>
              <a:t>					</a:t>
            </a:r>
          </a:p>
          <a:p>
            <a:r>
              <a:rPr lang="en-US" sz="2400" b="1" dirty="0" smtClean="0">
                <a:solidFill>
                  <a:schemeClr val="bg1">
                    <a:lumMod val="50000"/>
                  </a:schemeClr>
                </a:solidFill>
                <a:latin typeface="Lyon Display Regular"/>
                <a:cs typeface="Lyon Display Regular"/>
              </a:rPr>
              <a:t>				Assist navigation of diverse policies and </a:t>
            </a:r>
            <a:r>
              <a:rPr lang="en-US" sz="2400" b="1" dirty="0" err="1" smtClean="0">
                <a:solidFill>
                  <a:schemeClr val="bg1">
                    <a:lumMod val="50000"/>
                  </a:schemeClr>
                </a:solidFill>
                <a:latin typeface="Lyon Display Regular"/>
                <a:cs typeface="Lyon Display Regular"/>
              </a:rPr>
              <a:t>reqs</a:t>
            </a:r>
            <a:r>
              <a:rPr lang="en-US" sz="2400" b="1" dirty="0" smtClean="0">
                <a:solidFill>
                  <a:schemeClr val="bg1">
                    <a:lumMod val="50000"/>
                  </a:schemeClr>
                </a:solidFill>
                <a:latin typeface="Lyon Display Regular"/>
                <a:cs typeface="Lyon Display Regular"/>
              </a:rPr>
              <a:t> related 						to data and other scholarly products (2.5)</a:t>
            </a:r>
          </a:p>
          <a:p>
            <a:r>
              <a:rPr lang="en-US" sz="2400" b="1" dirty="0" smtClean="0">
                <a:solidFill>
                  <a:srgbClr val="7F7F7F"/>
                </a:solidFill>
                <a:latin typeface="Lyon Display Regular"/>
                <a:cs typeface="Lyon Display Regular"/>
              </a:rPr>
              <a:t>	</a:t>
            </a:r>
          </a:p>
        </p:txBody>
      </p:sp>
      <p:sp>
        <p:nvSpPr>
          <p:cNvPr id="8" name="Rectangle 7"/>
          <p:cNvSpPr/>
          <p:nvPr/>
        </p:nvSpPr>
        <p:spPr>
          <a:xfrm>
            <a:off x="0" y="0"/>
            <a:ext cx="9144000" cy="195051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44604" y="351446"/>
            <a:ext cx="8699396" cy="1200329"/>
          </a:xfrm>
          <a:prstGeom prst="rect">
            <a:avLst/>
          </a:prstGeom>
          <a:noFill/>
        </p:spPr>
        <p:txBody>
          <a:bodyPr wrap="square" rtlCol="0">
            <a:spAutoFit/>
          </a:bodyPr>
          <a:lstStyle/>
          <a:p>
            <a:r>
              <a:rPr lang="en-US" sz="3600" b="1" dirty="0" smtClean="0">
                <a:solidFill>
                  <a:schemeClr val="bg1">
                    <a:lumMod val="50000"/>
                  </a:schemeClr>
                </a:solidFill>
                <a:latin typeface="Helvetica"/>
              </a:rPr>
              <a:t>Action Plan: Basic Science Liaison &amp; Research Data Management at OHSU</a:t>
            </a:r>
            <a:endParaRPr lang="en-US" sz="3600" b="1" dirty="0">
              <a:solidFill>
                <a:schemeClr val="bg1">
                  <a:lumMod val="50000"/>
                </a:schemeClr>
              </a:solidFill>
              <a:latin typeface="Helvetica"/>
            </a:endParaRPr>
          </a:p>
        </p:txBody>
      </p:sp>
      <p:sp>
        <p:nvSpPr>
          <p:cNvPr id="11" name="Rectangle 10"/>
          <p:cNvSpPr/>
          <p:nvPr/>
        </p:nvSpPr>
        <p:spPr>
          <a:xfrm>
            <a:off x="4063921" y="6559236"/>
            <a:ext cx="6443615" cy="307777"/>
          </a:xfrm>
          <a:prstGeom prst="rect">
            <a:avLst/>
          </a:prstGeom>
        </p:spPr>
        <p:txBody>
          <a:bodyPr wrap="square">
            <a:spAutoFit/>
          </a:bodyPr>
          <a:lstStyle/>
          <a:p>
            <a:r>
              <a:rPr lang="en-US" sz="1400" dirty="0" smtClean="0">
                <a:solidFill>
                  <a:schemeClr val="bg1">
                    <a:lumMod val="50000"/>
                  </a:schemeClr>
                </a:solidFill>
              </a:rPr>
              <a:t>www.ohsu.edu/xd/education/library/2016-2021-strategic-plan.cfm</a:t>
            </a:r>
            <a:endParaRPr lang="en-US" sz="14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 name="Rectangle 12"/>
          <p:cNvSpPr/>
          <p:nvPr/>
        </p:nvSpPr>
        <p:spPr>
          <a:xfrm>
            <a:off x="0" y="1937150"/>
            <a:ext cx="9144000" cy="490748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lumMod val="75000"/>
                </a:schemeClr>
              </a:solidFill>
            </a:endParaRPr>
          </a:p>
        </p:txBody>
      </p:sp>
      <p:sp>
        <p:nvSpPr>
          <p:cNvPr id="5" name="TextBox 4"/>
          <p:cNvSpPr txBox="1"/>
          <p:nvPr/>
        </p:nvSpPr>
        <p:spPr>
          <a:xfrm>
            <a:off x="444604" y="2022605"/>
            <a:ext cx="8254792" cy="6001642"/>
          </a:xfrm>
          <a:prstGeom prst="rect">
            <a:avLst/>
          </a:prstGeom>
          <a:noFill/>
        </p:spPr>
        <p:txBody>
          <a:bodyPr wrap="square" rtlCol="0">
            <a:spAutoFit/>
          </a:bodyPr>
          <a:lstStyle/>
          <a:p>
            <a:r>
              <a:rPr lang="en-US" sz="2400" b="1" dirty="0" smtClean="0">
                <a:solidFill>
                  <a:srgbClr val="953735"/>
                </a:solidFill>
                <a:latin typeface="Lyon Display Regular"/>
                <a:cs typeface="Lyon Display Regular"/>
              </a:rPr>
              <a:t>Educational Programming</a:t>
            </a:r>
          </a:p>
          <a:p>
            <a:r>
              <a:rPr lang="en-US" sz="2400" b="1" dirty="0" smtClean="0">
                <a:solidFill>
                  <a:srgbClr val="7F7F7F"/>
                </a:solidFill>
                <a:latin typeface="Lyon Display Regular"/>
                <a:cs typeface="Lyon Display Regular"/>
              </a:rPr>
              <a:t>Values: Collaboration, Innovation, Diversity, Research, 							  </a:t>
            </a:r>
            <a:r>
              <a:rPr lang="en-US" sz="2400" b="1" dirty="0" smtClean="0">
                <a:solidFill>
                  <a:schemeClr val="bg1">
                    <a:lumMod val="50000"/>
                  </a:schemeClr>
                </a:solidFill>
                <a:latin typeface="Lyon Display Regular"/>
                <a:cs typeface="Lyon Display Regular"/>
              </a:rPr>
              <a:t>Knowledge, Integrity </a:t>
            </a:r>
            <a:endParaRPr lang="en-US" sz="2400" b="1" dirty="0" smtClean="0">
              <a:solidFill>
                <a:srgbClr val="7F7F7F"/>
              </a:solidFill>
              <a:latin typeface="Lyon Display Regular"/>
              <a:cs typeface="Lyon Display Regular"/>
            </a:endParaRPr>
          </a:p>
          <a:p>
            <a:r>
              <a:rPr lang="en-US" sz="2400" b="1" dirty="0" smtClean="0">
                <a:solidFill>
                  <a:srgbClr val="7F7F7F"/>
                </a:solidFill>
                <a:latin typeface="Lyon Display Regular"/>
                <a:cs typeface="Lyon Display Regular"/>
              </a:rPr>
              <a:t>		</a:t>
            </a:r>
          </a:p>
          <a:p>
            <a:r>
              <a:rPr lang="en-US" sz="2400" b="1" dirty="0" smtClean="0">
                <a:solidFill>
                  <a:srgbClr val="7F7F7F"/>
                </a:solidFill>
                <a:latin typeface="Lyon Display Regular"/>
                <a:cs typeface="Lyon Display Regular"/>
              </a:rPr>
              <a:t>Goals:		 Engage in development, delivery, &amp; evaluation of formal 			 education programs (3)</a:t>
            </a:r>
          </a:p>
          <a:p>
            <a:r>
              <a:rPr lang="en-US" sz="2400" b="1" dirty="0" smtClean="0">
                <a:solidFill>
                  <a:srgbClr val="7F7F7F"/>
                </a:solidFill>
                <a:latin typeface="Lyon Display Regular"/>
                <a:cs typeface="Lyon Display Regular"/>
              </a:rPr>
              <a:t>						 </a:t>
            </a:r>
          </a:p>
          <a:p>
            <a:r>
              <a:rPr lang="en-US" sz="2400" b="1" dirty="0" smtClean="0">
                <a:solidFill>
                  <a:srgbClr val="7F7F7F"/>
                </a:solidFill>
                <a:latin typeface="Lyon Display Regular"/>
                <a:cs typeface="Lyon Display Regular"/>
              </a:rPr>
              <a:t>				 Leverage relationships to bring new paradigms and 				 practices directly into curricula (3.2)</a:t>
            </a:r>
          </a:p>
          <a:p>
            <a:r>
              <a:rPr lang="en-US" sz="2400" b="1" dirty="0" smtClean="0">
                <a:solidFill>
                  <a:srgbClr val="7F7F7F"/>
                </a:solidFill>
                <a:latin typeface="Lyon Display Regular"/>
                <a:cs typeface="Lyon Display Regular"/>
              </a:rPr>
              <a:t>						 </a:t>
            </a:r>
          </a:p>
          <a:p>
            <a:r>
              <a:rPr lang="en-US" sz="2400" b="1" dirty="0" smtClean="0">
                <a:solidFill>
                  <a:srgbClr val="7F7F7F"/>
                </a:solidFill>
                <a:latin typeface="Lyon Display Regular"/>
                <a:cs typeface="Lyon Display Regular"/>
              </a:rPr>
              <a:t>				 Develop formal mechanisms to evaluate quality, impact 			of Library educational programs (3.6)</a:t>
            </a:r>
          </a:p>
          <a:p>
            <a:endParaRPr lang="en-US" sz="2400" b="1" dirty="0" smtClean="0">
              <a:solidFill>
                <a:srgbClr val="7F7F7F"/>
              </a:solidFill>
              <a:latin typeface="Lyon Display Regular"/>
              <a:cs typeface="Lyon Display Regular"/>
            </a:endParaRPr>
          </a:p>
          <a:p>
            <a:r>
              <a:rPr lang="en-US" sz="2400" b="1" dirty="0" smtClean="0">
                <a:solidFill>
                  <a:srgbClr val="7F7F7F"/>
                </a:solidFill>
                <a:latin typeface="Lyon Display Regular"/>
                <a:cs typeface="Lyon Display Regular"/>
              </a:rPr>
              <a:t>	Researcher perspective</a:t>
            </a:r>
          </a:p>
          <a:p>
            <a:r>
              <a:rPr lang="en-US" sz="2400" b="1" dirty="0" smtClean="0">
                <a:solidFill>
                  <a:srgbClr val="7F7F7F"/>
                </a:solidFill>
                <a:latin typeface="Lyon Display Regular"/>
                <a:cs typeface="Lyon Display Regular"/>
              </a:rPr>
              <a:t>			Sometimes researchers don’t know what they need</a:t>
            </a:r>
          </a:p>
          <a:p>
            <a:r>
              <a:rPr lang="en-US" sz="2400" b="1" dirty="0" smtClean="0">
                <a:solidFill>
                  <a:srgbClr val="7F7F7F"/>
                </a:solidFill>
                <a:latin typeface="Lyon Display Regular"/>
                <a:cs typeface="Lyon Display Regular"/>
              </a:rPr>
              <a:t>			Or they know, but don’t ask for it</a:t>
            </a:r>
          </a:p>
        </p:txBody>
      </p:sp>
      <p:sp>
        <p:nvSpPr>
          <p:cNvPr id="8" name="Rectangle 7"/>
          <p:cNvSpPr/>
          <p:nvPr/>
        </p:nvSpPr>
        <p:spPr>
          <a:xfrm>
            <a:off x="0" y="0"/>
            <a:ext cx="9144000" cy="195051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44603" y="351446"/>
            <a:ext cx="8873185" cy="1200329"/>
          </a:xfrm>
          <a:prstGeom prst="rect">
            <a:avLst/>
          </a:prstGeom>
          <a:noFill/>
        </p:spPr>
        <p:txBody>
          <a:bodyPr wrap="square" rtlCol="0">
            <a:spAutoFit/>
          </a:bodyPr>
          <a:lstStyle/>
          <a:p>
            <a:r>
              <a:rPr lang="en-US" sz="3600" b="1" dirty="0" smtClean="0">
                <a:solidFill>
                  <a:schemeClr val="bg1">
                    <a:lumMod val="50000"/>
                  </a:schemeClr>
                </a:solidFill>
                <a:latin typeface="Helvetica"/>
              </a:rPr>
              <a:t>Action Plan: Basic Science Liaison &amp; Research Data Management at OHSU</a:t>
            </a:r>
            <a:endParaRPr lang="en-US" sz="3600" b="1" dirty="0">
              <a:solidFill>
                <a:schemeClr val="bg1">
                  <a:lumMod val="50000"/>
                </a:schemeClr>
              </a:solidFill>
              <a:latin typeface="Helvetic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a:xfrm>
            <a:off x="0" y="1937150"/>
            <a:ext cx="9144000" cy="490748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lumMod val="75000"/>
                </a:schemeClr>
              </a:solidFill>
            </a:endParaRPr>
          </a:p>
        </p:txBody>
      </p:sp>
      <p:sp>
        <p:nvSpPr>
          <p:cNvPr id="5" name="TextBox 4"/>
          <p:cNvSpPr txBox="1"/>
          <p:nvPr/>
        </p:nvSpPr>
        <p:spPr>
          <a:xfrm>
            <a:off x="444604" y="2022605"/>
            <a:ext cx="8254792" cy="5632310"/>
          </a:xfrm>
          <a:prstGeom prst="rect">
            <a:avLst/>
          </a:prstGeom>
          <a:noFill/>
        </p:spPr>
        <p:txBody>
          <a:bodyPr wrap="square" rtlCol="0">
            <a:spAutoFit/>
          </a:bodyPr>
          <a:lstStyle/>
          <a:p>
            <a:r>
              <a:rPr lang="en-US" sz="2400" b="1" dirty="0" smtClean="0">
                <a:solidFill>
                  <a:srgbClr val="7F7F7F"/>
                </a:solidFill>
                <a:latin typeface="Lyon Display Regular"/>
                <a:cs typeface="Lyon Display Regular"/>
              </a:rPr>
              <a:t>Educational Programming</a:t>
            </a:r>
          </a:p>
          <a:p>
            <a:r>
              <a:rPr lang="en-US" sz="2400" b="1" dirty="0" smtClean="0">
                <a:solidFill>
                  <a:schemeClr val="bg1">
                    <a:lumMod val="50000"/>
                  </a:schemeClr>
                </a:solidFill>
                <a:latin typeface="Lyon Display Regular"/>
                <a:cs typeface="Lyon Display Regular"/>
              </a:rPr>
              <a:t>Sometimes researchers don’t know what they need</a:t>
            </a:r>
          </a:p>
          <a:p>
            <a:r>
              <a:rPr lang="en-US" sz="2400" b="1" dirty="0" smtClean="0">
                <a:solidFill>
                  <a:schemeClr val="bg1">
                    <a:lumMod val="50000"/>
                  </a:schemeClr>
                </a:solidFill>
                <a:latin typeface="Lyon Display Regular"/>
                <a:cs typeface="Lyon Display Regular"/>
              </a:rPr>
              <a:t>			Or they know, but don’t ask for it</a:t>
            </a:r>
          </a:p>
          <a:p>
            <a:endParaRPr lang="en-US" sz="2400" b="1" dirty="0" smtClean="0">
              <a:solidFill>
                <a:schemeClr val="bg1">
                  <a:lumMod val="50000"/>
                </a:schemeClr>
              </a:solidFill>
              <a:latin typeface="Lyon Display Regular"/>
              <a:cs typeface="Lyon Display Regular"/>
            </a:endParaRPr>
          </a:p>
          <a:p>
            <a:r>
              <a:rPr lang="en-US" sz="2400" b="1" dirty="0" smtClean="0">
                <a:solidFill>
                  <a:schemeClr val="bg1">
                    <a:lumMod val="50000"/>
                  </a:schemeClr>
                </a:solidFill>
                <a:latin typeface="Lyon Display Regular"/>
                <a:cs typeface="Lyon Display Regular"/>
              </a:rPr>
              <a:t>Build relationships </a:t>
            </a:r>
          </a:p>
          <a:p>
            <a:r>
              <a:rPr lang="en-US" sz="2400" b="1" dirty="0" smtClean="0">
                <a:solidFill>
                  <a:schemeClr val="bg1">
                    <a:lumMod val="50000"/>
                  </a:schemeClr>
                </a:solidFill>
                <a:latin typeface="Lyon Display Regular"/>
                <a:cs typeface="Lyon Display Regular"/>
              </a:rPr>
              <a:t>			 </a:t>
            </a:r>
          </a:p>
          <a:p>
            <a:r>
              <a:rPr lang="en-US" sz="2400" b="1" dirty="0" smtClean="0">
                <a:solidFill>
                  <a:schemeClr val="bg1">
                    <a:lumMod val="50000"/>
                  </a:schemeClr>
                </a:solidFill>
                <a:latin typeface="Lyon Display Regular"/>
                <a:cs typeface="Lyon Display Regular"/>
              </a:rPr>
              <a:t>			Understand research landscape</a:t>
            </a:r>
          </a:p>
          <a:p>
            <a:r>
              <a:rPr lang="en-US" sz="2400" b="1" dirty="0" smtClean="0">
                <a:solidFill>
                  <a:schemeClr val="bg1">
                    <a:lumMod val="50000"/>
                  </a:schemeClr>
                </a:solidFill>
                <a:latin typeface="Lyon Display Regular"/>
                <a:cs typeface="Lyon Display Regular"/>
              </a:rPr>
              <a:t>									 </a:t>
            </a:r>
          </a:p>
          <a:p>
            <a:r>
              <a:rPr lang="en-US" sz="2400" b="1" dirty="0" smtClean="0">
                <a:solidFill>
                  <a:schemeClr val="bg1">
                    <a:lumMod val="50000"/>
                  </a:schemeClr>
                </a:solidFill>
                <a:latin typeface="Lyon Display Regular"/>
                <a:cs typeface="Lyon Display Regular"/>
              </a:rPr>
              <a:t>									Anticipate needs </a:t>
            </a:r>
          </a:p>
          <a:p>
            <a:r>
              <a:rPr lang="en-US" sz="2400" b="1" dirty="0" smtClean="0">
                <a:solidFill>
                  <a:schemeClr val="bg1">
                    <a:lumMod val="50000"/>
                  </a:schemeClr>
                </a:solidFill>
                <a:latin typeface="Lyon Display Regular"/>
                <a:cs typeface="Lyon Display Regular"/>
              </a:rPr>
              <a:t>															</a:t>
            </a:r>
          </a:p>
          <a:p>
            <a:r>
              <a:rPr lang="en-US" sz="2400" b="1" dirty="0" smtClean="0">
                <a:solidFill>
                  <a:schemeClr val="bg1">
                    <a:lumMod val="50000"/>
                  </a:schemeClr>
                </a:solidFill>
                <a:latin typeface="Lyon Display Regular"/>
                <a:cs typeface="Lyon Display Regular"/>
              </a:rPr>
              <a:t>															Nimbly respond with timely 														   	 educational programming</a:t>
            </a:r>
          </a:p>
          <a:p>
            <a:endParaRPr lang="en-US" sz="2400" b="1" dirty="0" smtClean="0">
              <a:solidFill>
                <a:srgbClr val="7F7F7F"/>
              </a:solidFill>
              <a:latin typeface="Lyon Display Regular"/>
              <a:cs typeface="Lyon Display Regular"/>
            </a:endParaRPr>
          </a:p>
          <a:p>
            <a:endParaRPr lang="en-US" sz="2400" b="1" dirty="0" smtClean="0">
              <a:solidFill>
                <a:srgbClr val="7F7F7F"/>
              </a:solidFill>
              <a:latin typeface="Lyon Display Regular"/>
              <a:cs typeface="Lyon Display Regular"/>
            </a:endParaRPr>
          </a:p>
          <a:p>
            <a:endParaRPr lang="en-US" sz="2400" b="1" dirty="0" smtClean="0">
              <a:solidFill>
                <a:srgbClr val="7F7F7F"/>
              </a:solidFill>
              <a:latin typeface="Lyon Display Regular"/>
              <a:cs typeface="Lyon Display Regular"/>
            </a:endParaRPr>
          </a:p>
        </p:txBody>
      </p:sp>
      <p:sp>
        <p:nvSpPr>
          <p:cNvPr id="8" name="Rectangle 7"/>
          <p:cNvSpPr/>
          <p:nvPr/>
        </p:nvSpPr>
        <p:spPr>
          <a:xfrm>
            <a:off x="0" y="0"/>
            <a:ext cx="9144000" cy="195051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44603" y="351446"/>
            <a:ext cx="8873185" cy="1200329"/>
          </a:xfrm>
          <a:prstGeom prst="rect">
            <a:avLst/>
          </a:prstGeom>
          <a:noFill/>
        </p:spPr>
        <p:txBody>
          <a:bodyPr wrap="square" rtlCol="0">
            <a:spAutoFit/>
          </a:bodyPr>
          <a:lstStyle/>
          <a:p>
            <a:r>
              <a:rPr lang="en-US" sz="3600" b="1" dirty="0" smtClean="0">
                <a:solidFill>
                  <a:schemeClr val="bg1">
                    <a:lumMod val="50000"/>
                  </a:schemeClr>
                </a:solidFill>
                <a:latin typeface="Helvetica"/>
              </a:rPr>
              <a:t>Action Plan: Basic Science Liaison &amp; Research Data Management at OHSU</a:t>
            </a:r>
            <a:endParaRPr lang="en-US" sz="3600" b="1" dirty="0">
              <a:solidFill>
                <a:schemeClr val="bg1">
                  <a:lumMod val="50000"/>
                </a:schemeClr>
              </a:solidFill>
              <a:latin typeface="Helvetic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0" y="1485900"/>
            <a:ext cx="9144000" cy="53587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Landscape: Library liaison and data management services are evolving </a:t>
            </a:r>
            <a:endParaRPr lang="en-US" sz="3000" b="1" dirty="0">
              <a:solidFill>
                <a:schemeClr val="tx1">
                  <a:lumMod val="75000"/>
                  <a:lumOff val="25000"/>
                </a:schemeClr>
              </a:solidFill>
              <a:latin typeface="Helvetica"/>
            </a:endParaRPr>
          </a:p>
        </p:txBody>
      </p:sp>
      <p:sp>
        <p:nvSpPr>
          <p:cNvPr id="5" name="TextBox 4"/>
          <p:cNvSpPr txBox="1"/>
          <p:nvPr/>
        </p:nvSpPr>
        <p:spPr>
          <a:xfrm>
            <a:off x="469900" y="1731328"/>
            <a:ext cx="8229600" cy="3785651"/>
          </a:xfrm>
          <a:prstGeom prst="rect">
            <a:avLst/>
          </a:prstGeom>
          <a:noFill/>
        </p:spPr>
        <p:txBody>
          <a:bodyPr wrap="square" lIns="0" tIns="0" rIns="0" bIns="0" rtlCol="0">
            <a:spAutoFit/>
          </a:bodyPr>
          <a:lstStyle/>
          <a:p>
            <a:pPr marL="457200" indent="-457200">
              <a:spcAft>
                <a:spcPts val="1200"/>
              </a:spcAft>
              <a:buFont typeface="Arial" charset="0"/>
              <a:buChar char="•"/>
            </a:pPr>
            <a:r>
              <a:rPr lang="en-US" sz="2600" baseline="0" dirty="0" smtClean="0">
                <a:solidFill>
                  <a:schemeClr val="tx1">
                    <a:lumMod val="85000"/>
                    <a:lumOff val="15000"/>
                  </a:schemeClr>
                </a:solidFill>
                <a:latin typeface=""/>
                <a:ea typeface="Lyon Text Semibold" charset="0"/>
                <a:cs typeface="Lyon Text Semibold" charset="0"/>
              </a:rPr>
              <a:t>Understand and anticipate needs</a:t>
            </a:r>
            <a:br>
              <a:rPr lang="en-US" sz="2600" baseline="0" dirty="0" smtClean="0">
                <a:solidFill>
                  <a:schemeClr val="tx1">
                    <a:lumMod val="85000"/>
                    <a:lumOff val="15000"/>
                  </a:schemeClr>
                </a:solidFill>
                <a:latin typeface=""/>
                <a:ea typeface="Lyon Text Semibold" charset="0"/>
                <a:cs typeface="Lyon Text Semibold" charset="0"/>
              </a:rPr>
            </a:br>
            <a:r>
              <a:rPr lang="en-US" sz="2000" baseline="0" dirty="0" smtClean="0">
                <a:solidFill>
                  <a:schemeClr val="tx1">
                    <a:lumMod val="50000"/>
                    <a:lumOff val="50000"/>
                  </a:schemeClr>
                </a:solidFill>
                <a:latin typeface=""/>
                <a:ea typeface="Lyon Text Semibold" charset="0"/>
                <a:cs typeface="Lyon Text Semibold" charset="0"/>
              </a:rPr>
              <a:t>(UNC Provost’s Task Force Report, 2012; Carlson</a:t>
            </a:r>
            <a:r>
              <a:rPr lang="en-US" sz="2000" dirty="0" smtClean="0">
                <a:solidFill>
                  <a:schemeClr val="tx1">
                    <a:lumMod val="50000"/>
                    <a:lumOff val="50000"/>
                  </a:schemeClr>
                </a:solidFill>
                <a:latin typeface=""/>
                <a:ea typeface="Lyon Text Semibold" charset="0"/>
                <a:cs typeface="Lyon Text Semibold" charset="0"/>
              </a:rPr>
              <a:t> et al., 2011)</a:t>
            </a:r>
            <a:endParaRPr lang="en-US" sz="2000" baseline="0" dirty="0" smtClean="0">
              <a:solidFill>
                <a:schemeClr val="tx1">
                  <a:lumMod val="50000"/>
                  <a:lumOff val="50000"/>
                </a:schemeClr>
              </a:solidFill>
              <a:latin typeface=""/>
              <a:ea typeface="Lyon Text Semibold" charset="0"/>
              <a:cs typeface="Lyon Text Semibold" charset="0"/>
            </a:endParaRPr>
          </a:p>
          <a:p>
            <a:pPr marL="457200" indent="-457200">
              <a:spcAft>
                <a:spcPts val="1200"/>
              </a:spcAft>
              <a:buFont typeface="Arial" charset="0"/>
              <a:buChar char="•"/>
            </a:pPr>
            <a:r>
              <a:rPr lang="en-US" sz="2600" dirty="0" smtClean="0">
                <a:solidFill>
                  <a:schemeClr val="tx1">
                    <a:lumMod val="85000"/>
                    <a:lumOff val="15000"/>
                  </a:schemeClr>
                </a:solidFill>
                <a:latin typeface=""/>
                <a:ea typeface="Lyon Text Semibold" charset="0"/>
                <a:cs typeface="Lyon Text Semibold" charset="0"/>
              </a:rPr>
              <a:t>Collaborating on policies</a:t>
            </a:r>
            <a:br>
              <a:rPr lang="en-US" sz="2600" dirty="0" smtClean="0">
                <a:solidFill>
                  <a:schemeClr val="tx1">
                    <a:lumMod val="85000"/>
                    <a:lumOff val="15000"/>
                  </a:schemeClr>
                </a:solidFill>
                <a:latin typeface=""/>
                <a:ea typeface="Lyon Text Semibold" charset="0"/>
                <a:cs typeface="Lyon Text Semibold" charset="0"/>
              </a:rPr>
            </a:br>
            <a:r>
              <a:rPr lang="en-US" sz="2000" dirty="0" smtClean="0">
                <a:solidFill>
                  <a:schemeClr val="bg1">
                    <a:lumMod val="50000"/>
                  </a:schemeClr>
                </a:solidFill>
                <a:latin typeface=""/>
                <a:ea typeface="Lyon Text Semibold" charset="0"/>
                <a:cs typeface="Lyon Text Semibold" charset="0"/>
              </a:rPr>
              <a:t>(Dyke &amp; Hubbard, 2011; </a:t>
            </a:r>
            <a:r>
              <a:rPr lang="en-US" sz="2000" dirty="0" err="1" smtClean="0">
                <a:solidFill>
                  <a:schemeClr val="bg1">
                    <a:lumMod val="50000"/>
                  </a:schemeClr>
                </a:solidFill>
                <a:latin typeface=""/>
                <a:ea typeface="Lyon Text Semibold" charset="0"/>
                <a:cs typeface="Lyon Text Semibold" charset="0"/>
              </a:rPr>
              <a:t>Briney</a:t>
            </a:r>
            <a:r>
              <a:rPr lang="en-US" sz="2000" dirty="0" smtClean="0">
                <a:solidFill>
                  <a:schemeClr val="bg1">
                    <a:lumMod val="50000"/>
                  </a:schemeClr>
                </a:solidFill>
                <a:latin typeface=""/>
                <a:ea typeface="Lyon Text Semibold" charset="0"/>
                <a:cs typeface="Lyon Text Semibold" charset="0"/>
              </a:rPr>
              <a:t> et al., 2015)</a:t>
            </a:r>
          </a:p>
          <a:p>
            <a:pPr marL="457200" indent="-457200">
              <a:spcAft>
                <a:spcPts val="1200"/>
              </a:spcAft>
              <a:buFont typeface="Arial" charset="0"/>
              <a:buChar char="•"/>
            </a:pPr>
            <a:r>
              <a:rPr lang="en-US" sz="2600" dirty="0" smtClean="0">
                <a:solidFill>
                  <a:schemeClr val="tx1">
                    <a:lumMod val="85000"/>
                    <a:lumOff val="15000"/>
                  </a:schemeClr>
                </a:solidFill>
                <a:latin typeface=""/>
                <a:ea typeface="Lyon Text Semibold" charset="0"/>
                <a:cs typeface="Lyon Text Semibold" charset="0"/>
              </a:rPr>
              <a:t>Educational programs and research data management courses/services</a:t>
            </a:r>
            <a:br>
              <a:rPr lang="en-US" sz="2600" dirty="0" smtClean="0">
                <a:solidFill>
                  <a:schemeClr val="tx1">
                    <a:lumMod val="85000"/>
                    <a:lumOff val="15000"/>
                  </a:schemeClr>
                </a:solidFill>
                <a:latin typeface=""/>
                <a:ea typeface="Lyon Text Semibold" charset="0"/>
                <a:cs typeface="Lyon Text Semibold" charset="0"/>
              </a:rPr>
            </a:br>
            <a:r>
              <a:rPr lang="en-US" sz="2000" dirty="0" smtClean="0">
                <a:solidFill>
                  <a:schemeClr val="tx1">
                    <a:lumMod val="50000"/>
                    <a:lumOff val="50000"/>
                  </a:schemeClr>
                </a:solidFill>
                <a:latin typeface=""/>
                <a:ea typeface="Lyon Text Semibold" charset="0"/>
                <a:cs typeface="Lyon Text Semibold" charset="0"/>
              </a:rPr>
              <a:t>(</a:t>
            </a:r>
            <a:r>
              <a:rPr lang="en-US" sz="2000" dirty="0" err="1" smtClean="0">
                <a:solidFill>
                  <a:schemeClr val="tx1">
                    <a:lumMod val="50000"/>
                    <a:lumOff val="50000"/>
                  </a:schemeClr>
                </a:solidFill>
                <a:latin typeface=""/>
                <a:ea typeface="Lyon Text Semibold" charset="0"/>
                <a:cs typeface="Lyon Text Semibold" charset="0"/>
              </a:rPr>
              <a:t>Whitmire</a:t>
            </a:r>
            <a:r>
              <a:rPr lang="en-US" sz="2000" dirty="0" smtClean="0">
                <a:solidFill>
                  <a:schemeClr val="tx1">
                    <a:lumMod val="50000"/>
                    <a:lumOff val="50000"/>
                  </a:schemeClr>
                </a:solidFill>
                <a:latin typeface=""/>
                <a:ea typeface="Lyon Text Semibold" charset="0"/>
                <a:cs typeface="Lyon Text Semibold" charset="0"/>
              </a:rPr>
              <a:t> 2014, 2015; Rolando et al., 2015; Carlson et al. 2013)</a:t>
            </a:r>
          </a:p>
          <a:p>
            <a:pPr marL="457200" indent="-457200">
              <a:spcAft>
                <a:spcPts val="1200"/>
              </a:spcAft>
              <a:buFont typeface="Arial" charset="0"/>
              <a:buChar char="•"/>
            </a:pPr>
            <a:r>
              <a:rPr lang="en-US" sz="2600" dirty="0" smtClean="0">
                <a:solidFill>
                  <a:schemeClr val="tx1">
                    <a:lumMod val="85000"/>
                    <a:lumOff val="15000"/>
                  </a:schemeClr>
                </a:solidFill>
                <a:latin typeface=""/>
                <a:ea typeface="Lyon Text Semibold" charset="0"/>
                <a:cs typeface="Lyon Text Semibold" charset="0"/>
              </a:rPr>
              <a:t>Skill and tool instructional support</a:t>
            </a:r>
            <a:r>
              <a:rPr lang="en-US" sz="2600" dirty="0">
                <a:solidFill>
                  <a:schemeClr val="tx1">
                    <a:lumMod val="85000"/>
                    <a:lumOff val="15000"/>
                  </a:schemeClr>
                </a:solidFill>
                <a:latin typeface=""/>
                <a:ea typeface="Lyon Text Semibold" charset="0"/>
                <a:cs typeface="Lyon Text Semibold" charset="0"/>
              </a:rPr>
              <a:t/>
            </a:r>
            <a:br>
              <a:rPr lang="en-US" sz="2600" dirty="0">
                <a:solidFill>
                  <a:schemeClr val="tx1">
                    <a:lumMod val="85000"/>
                    <a:lumOff val="15000"/>
                  </a:schemeClr>
                </a:solidFill>
                <a:latin typeface=""/>
                <a:ea typeface="Lyon Text Semibold" charset="0"/>
                <a:cs typeface="Lyon Text Semibold" charset="0"/>
              </a:rPr>
            </a:br>
            <a:r>
              <a:rPr lang="en-US" sz="2000" dirty="0" smtClean="0">
                <a:solidFill>
                  <a:schemeClr val="tx1">
                    <a:lumMod val="50000"/>
                    <a:lumOff val="50000"/>
                  </a:schemeClr>
                </a:solidFill>
                <a:latin typeface=""/>
                <a:ea typeface="Lyon Text Semibold" charset="0"/>
                <a:cs typeface="Lyon Text Semibold" charset="0"/>
              </a:rPr>
              <a:t>(</a:t>
            </a:r>
            <a:r>
              <a:rPr lang="en-US" sz="2000" dirty="0" err="1" smtClean="0">
                <a:solidFill>
                  <a:schemeClr val="tx1">
                    <a:lumMod val="50000"/>
                    <a:lumOff val="50000"/>
                  </a:schemeClr>
                </a:solidFill>
                <a:latin typeface=""/>
                <a:ea typeface="Lyon Text Semibold" charset="0"/>
                <a:cs typeface="Lyon Text Semibold" charset="0"/>
              </a:rPr>
              <a:t>Iwema</a:t>
            </a:r>
            <a:r>
              <a:rPr lang="en-US" sz="2000" dirty="0" smtClean="0">
                <a:solidFill>
                  <a:schemeClr val="tx1">
                    <a:lumMod val="50000"/>
                    <a:lumOff val="50000"/>
                  </a:schemeClr>
                </a:solidFill>
                <a:latin typeface=""/>
                <a:ea typeface="Lyon Text Semibold" charset="0"/>
                <a:cs typeface="Lyon Text Semibold" charset="0"/>
              </a:rPr>
              <a:t> @ Pitt; Wright @ UW)</a:t>
            </a:r>
            <a:endParaRPr lang="en-US" sz="2000" dirty="0">
              <a:solidFill>
                <a:schemeClr val="tx1">
                  <a:lumMod val="50000"/>
                  <a:lumOff val="50000"/>
                </a:schemeClr>
              </a:solidFill>
              <a:latin typeface=""/>
              <a:ea typeface="Lyon Text Semibold" charset="0"/>
              <a:cs typeface="Lyon Text Semibold" charset="0"/>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8284335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descr="tram.jpg"/>
          <p:cNvPicPr>
            <a:picLocks noChangeAspect="1"/>
          </p:cNvPicPr>
          <p:nvPr/>
        </p:nvPicPr>
        <p:blipFill>
          <a:blip r:embed="rId2">
            <a:alphaModFix amt="18000"/>
          </a:blip>
          <a:stretch>
            <a:fillRect/>
          </a:stretch>
        </p:blipFill>
        <p:spPr>
          <a:xfrm>
            <a:off x="-56701" y="789909"/>
            <a:ext cx="9240291" cy="6136131"/>
          </a:xfrm>
          <a:prstGeom prst="rect">
            <a:avLst/>
          </a:prstGeom>
        </p:spPr>
      </p:pic>
      <p:sp>
        <p:nvSpPr>
          <p:cNvPr id="8" name="Rectangle 7"/>
          <p:cNvSpPr/>
          <p:nvPr/>
        </p:nvSpPr>
        <p:spPr>
          <a:xfrm>
            <a:off x="0" y="0"/>
            <a:ext cx="9144000" cy="195051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44604" y="351446"/>
            <a:ext cx="8254792" cy="1200329"/>
          </a:xfrm>
          <a:prstGeom prst="rect">
            <a:avLst/>
          </a:prstGeom>
          <a:noFill/>
        </p:spPr>
        <p:txBody>
          <a:bodyPr wrap="square" rtlCol="0">
            <a:spAutoFit/>
          </a:bodyPr>
          <a:lstStyle/>
          <a:p>
            <a:r>
              <a:rPr lang="en-US" sz="3600" b="1" dirty="0" smtClean="0">
                <a:solidFill>
                  <a:schemeClr val="bg1">
                    <a:lumMod val="50000"/>
                  </a:schemeClr>
                </a:solidFill>
                <a:latin typeface="Helvetica"/>
              </a:rPr>
              <a:t>Landscape: Research data management &amp; liaison services</a:t>
            </a:r>
            <a:endParaRPr lang="en-US" sz="3600" b="1" dirty="0">
              <a:solidFill>
                <a:schemeClr val="bg1">
                  <a:lumMod val="50000"/>
                </a:schemeClr>
              </a:solidFill>
              <a:latin typeface="Helvetica"/>
            </a:endParaRPr>
          </a:p>
        </p:txBody>
      </p:sp>
      <p:sp>
        <p:nvSpPr>
          <p:cNvPr id="5" name="TextBox 4"/>
          <p:cNvSpPr txBox="1"/>
          <p:nvPr/>
        </p:nvSpPr>
        <p:spPr>
          <a:xfrm>
            <a:off x="444604" y="2022605"/>
            <a:ext cx="8254792" cy="4524315"/>
          </a:xfrm>
          <a:prstGeom prst="rect">
            <a:avLst/>
          </a:prstGeom>
          <a:noFill/>
        </p:spPr>
        <p:txBody>
          <a:bodyPr wrap="square" rtlCol="0">
            <a:spAutoFit/>
          </a:bodyPr>
          <a:lstStyle/>
          <a:p>
            <a:r>
              <a:rPr lang="en-US" sz="2400" b="1" dirty="0" smtClean="0">
                <a:solidFill>
                  <a:schemeClr val="bg1">
                    <a:lumMod val="50000"/>
                  </a:schemeClr>
                </a:solidFill>
                <a:latin typeface="Lyon Display Regular"/>
                <a:cs typeface="Lyon Display Regular"/>
              </a:rPr>
              <a:t>Liaison Librarian</a:t>
            </a:r>
          </a:p>
          <a:p>
            <a:r>
              <a:rPr lang="en-US" sz="2400" b="1" dirty="0" smtClean="0">
                <a:solidFill>
                  <a:schemeClr val="bg1">
                    <a:lumMod val="50000"/>
                  </a:schemeClr>
                </a:solidFill>
                <a:latin typeface="Lyon Display Regular"/>
                <a:cs typeface="Lyon Display Regular"/>
              </a:rPr>
              <a:t>	Point of contact support</a:t>
            </a:r>
          </a:p>
          <a:p>
            <a:r>
              <a:rPr lang="en-US" sz="2400" b="1" dirty="0" smtClean="0">
                <a:solidFill>
                  <a:schemeClr val="bg1">
                    <a:lumMod val="50000"/>
                  </a:schemeClr>
                </a:solidFill>
                <a:latin typeface="Lyon Display Regular"/>
                <a:cs typeface="Lyon Display Regular"/>
              </a:rPr>
              <a:t>	Connecting clients with resources</a:t>
            </a:r>
          </a:p>
          <a:p>
            <a:r>
              <a:rPr lang="en-US" sz="2400" b="1" dirty="0" smtClean="0">
                <a:solidFill>
                  <a:schemeClr val="bg1">
                    <a:lumMod val="50000"/>
                  </a:schemeClr>
                </a:solidFill>
                <a:latin typeface="Lyon Display Regular"/>
                <a:cs typeface="Lyon Display Regular"/>
              </a:rPr>
              <a:t>	Providing instructional support</a:t>
            </a:r>
          </a:p>
          <a:p>
            <a:endParaRPr lang="en-US" sz="2400" b="1" dirty="0" smtClean="0">
              <a:solidFill>
                <a:schemeClr val="bg1">
                  <a:lumMod val="50000"/>
                </a:schemeClr>
              </a:solidFill>
              <a:latin typeface="Lyon Display Regular"/>
              <a:cs typeface="Lyon Display Regular"/>
            </a:endParaRPr>
          </a:p>
          <a:p>
            <a:r>
              <a:rPr lang="en-US" sz="2400" b="1" dirty="0" smtClean="0">
                <a:solidFill>
                  <a:schemeClr val="bg1">
                    <a:lumMod val="50000"/>
                  </a:schemeClr>
                </a:solidFill>
                <a:latin typeface="Lyon Display Regular"/>
                <a:cs typeface="Lyon Display Regular"/>
              </a:rPr>
              <a:t>Research Data Management</a:t>
            </a:r>
          </a:p>
          <a:p>
            <a:r>
              <a:rPr lang="en-US" sz="2400" b="1" dirty="0" smtClean="0">
                <a:solidFill>
                  <a:schemeClr val="bg1">
                    <a:lumMod val="50000"/>
                  </a:schemeClr>
                </a:solidFill>
                <a:latin typeface="Lyon Display Regular"/>
                <a:cs typeface="Lyon Display Regular"/>
              </a:rPr>
              <a:t>	Data literacy training</a:t>
            </a:r>
          </a:p>
          <a:p>
            <a:r>
              <a:rPr lang="en-US" sz="2400" b="1" dirty="0" smtClean="0">
                <a:solidFill>
                  <a:schemeClr val="bg1">
                    <a:lumMod val="50000"/>
                  </a:schemeClr>
                </a:solidFill>
                <a:latin typeface="Lyon Display Regular"/>
                <a:cs typeface="Lyon Display Regular"/>
              </a:rPr>
              <a:t>	Data management plans</a:t>
            </a:r>
          </a:p>
          <a:p>
            <a:r>
              <a:rPr lang="en-US" sz="2400" b="1" dirty="0" smtClean="0">
                <a:solidFill>
                  <a:schemeClr val="bg1">
                    <a:lumMod val="50000"/>
                  </a:schemeClr>
                </a:solidFill>
                <a:latin typeface="Lyon Display Regular"/>
                <a:cs typeface="Lyon Display Regular"/>
              </a:rPr>
              <a:t>	Connect researchers with tools to meet funder’s requests</a:t>
            </a:r>
          </a:p>
          <a:p>
            <a:r>
              <a:rPr lang="en-US" sz="2400" b="1" dirty="0" smtClean="0">
                <a:solidFill>
                  <a:schemeClr val="bg1">
                    <a:lumMod val="50000"/>
                  </a:schemeClr>
                </a:solidFill>
                <a:latin typeface="Lyon Display Regular"/>
                <a:cs typeface="Lyon Display Regular"/>
              </a:rPr>
              <a:t>	Collaborate at institutional level on policies that affect data sharing and management</a:t>
            </a:r>
          </a:p>
          <a:p>
            <a:r>
              <a:rPr lang="en-US" sz="2400" b="1" dirty="0">
                <a:solidFill>
                  <a:schemeClr val="bg1">
                    <a:lumMod val="50000"/>
                  </a:schemeClr>
                </a:solidFill>
                <a:latin typeface="Lyon Display Regular"/>
                <a:cs typeface="Lyon Display Regular"/>
              </a:rPr>
              <a:t>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marL="0" indent="0">
              <a:spcBef>
                <a:spcPts val="0"/>
              </a:spcBef>
              <a:buNone/>
              <a:defRPr/>
            </a:pPr>
            <a:r>
              <a:rPr lang="en-US" dirty="0" smtClean="0"/>
              <a:t> in terms of junior </a:t>
            </a:r>
            <a:r>
              <a:rPr lang="en-US" dirty="0" err="1" smtClean="0"/>
              <a:t>personelle</a:t>
            </a:r>
            <a:r>
              <a:rPr lang="en-US" dirty="0" smtClean="0"/>
              <a:t> – we attract fantastic students and </a:t>
            </a:r>
            <a:r>
              <a:rPr lang="en-US" dirty="0" err="1" smtClean="0"/>
              <a:t>postdocs</a:t>
            </a:r>
            <a:r>
              <a:rPr lang="en-US" dirty="0" smtClean="0"/>
              <a:t> - and they’re all going to come here with different habits, skills, and RDM </a:t>
            </a:r>
            <a:r>
              <a:rPr lang="en-US" dirty="0" err="1" smtClean="0"/>
              <a:t>sytems</a:t>
            </a:r>
            <a:r>
              <a:rPr lang="en-US" dirty="0" smtClean="0"/>
              <a:t>. </a:t>
            </a:r>
          </a:p>
          <a:p>
            <a:pPr marL="0" indent="0">
              <a:spcBef>
                <a:spcPts val="0"/>
              </a:spcBef>
              <a:buFontTx/>
              <a:buChar char="-"/>
              <a:defRPr/>
            </a:pPr>
            <a:r>
              <a:rPr lang="en-US" dirty="0" smtClean="0"/>
              <a:t>In any given month, a lab could have a rotation student leave, a </a:t>
            </a:r>
            <a:r>
              <a:rPr lang="en-US" dirty="0" err="1" smtClean="0"/>
              <a:t>postdoc</a:t>
            </a:r>
            <a:r>
              <a:rPr lang="en-US" dirty="0" smtClean="0"/>
              <a:t> start, an undergrad volunteer continue their project –  this is how research gets done. </a:t>
            </a:r>
          </a:p>
          <a:p>
            <a:pPr marL="0" indent="0">
              <a:spcBef>
                <a:spcPts val="0"/>
              </a:spcBef>
              <a:buFontTx/>
              <a:buChar char="-"/>
              <a:defRPr/>
            </a:pPr>
            <a:endParaRPr lang="en-US" dirty="0" smtClean="0"/>
          </a:p>
          <a:p>
            <a:pPr marL="0" indent="0">
              <a:spcBef>
                <a:spcPts val="0"/>
              </a:spcBef>
              <a:buNone/>
              <a:defRPr/>
            </a:pPr>
            <a:r>
              <a:rPr lang="en-US" dirty="0" smtClean="0"/>
              <a:t>They’re here to work with our amazing faculty, but I know firsthand that RDM strategies are incredibly variable </a:t>
            </a:r>
            <a:r>
              <a:rPr lang="en-US" dirty="0" err="1" smtClean="0"/>
              <a:t>acorss</a:t>
            </a:r>
            <a:r>
              <a:rPr lang="en-US" dirty="0" smtClean="0"/>
              <a:t> campus. </a:t>
            </a:r>
          </a:p>
          <a:p>
            <a:pPr marL="0" indent="0">
              <a:spcBef>
                <a:spcPts val="0"/>
              </a:spcBef>
              <a:buNone/>
              <a:defRPr/>
            </a:pPr>
            <a:r>
              <a:rPr lang="en-US" dirty="0" smtClean="0"/>
              <a:t>And this diversity of approaches has to do with Faculty personal history, </a:t>
            </a:r>
            <a:r>
              <a:rPr lang="en-US" dirty="0" err="1" smtClean="0"/>
              <a:t>knowelgdes</a:t>
            </a:r>
            <a:r>
              <a:rPr lang="en-US" dirty="0" smtClean="0"/>
              <a:t> of resources, and BP, as well as their specific funding and funder requirements. </a:t>
            </a:r>
          </a:p>
          <a:p>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Picture 7" descr="tram.jpg"/>
          <p:cNvPicPr>
            <a:picLocks noChangeAspect="1"/>
          </p:cNvPicPr>
          <p:nvPr/>
        </p:nvPicPr>
        <p:blipFill>
          <a:blip r:embed="rId3">
            <a:alphaModFix amt="18000"/>
          </a:blip>
          <a:stretch>
            <a:fillRect/>
          </a:stretch>
        </p:blipFill>
        <p:spPr>
          <a:xfrm>
            <a:off x="-56701" y="789909"/>
            <a:ext cx="9240291" cy="6136131"/>
          </a:xfrm>
          <a:prstGeom prst="rect">
            <a:avLst/>
          </a:prstGeom>
        </p:spPr>
      </p:pic>
      <p:sp>
        <p:nvSpPr>
          <p:cNvPr id="5" name="TextBox 4"/>
          <p:cNvSpPr txBox="1"/>
          <p:nvPr/>
        </p:nvSpPr>
        <p:spPr>
          <a:xfrm>
            <a:off x="444604" y="2022605"/>
            <a:ext cx="8254792" cy="5262979"/>
          </a:xfrm>
          <a:prstGeom prst="rect">
            <a:avLst/>
          </a:prstGeom>
          <a:noFill/>
        </p:spPr>
        <p:txBody>
          <a:bodyPr wrap="square" rtlCol="0">
            <a:spAutoFit/>
          </a:bodyPr>
          <a:lstStyle/>
          <a:p>
            <a:r>
              <a:rPr lang="en-US" sz="2400" b="1" dirty="0" smtClean="0">
                <a:solidFill>
                  <a:srgbClr val="7F7F7F"/>
                </a:solidFill>
                <a:latin typeface="Lyon Display Regular"/>
                <a:cs typeface="Lyon Display Regular"/>
              </a:rPr>
              <a:t>Position OHSU Library to </a:t>
            </a:r>
            <a:r>
              <a:rPr lang="en-US" sz="2400" b="1" dirty="0" smtClean="0">
                <a:solidFill>
                  <a:srgbClr val="953735"/>
                </a:solidFill>
                <a:latin typeface="Lyon Display Regular"/>
                <a:cs typeface="Lyon Display Regular"/>
              </a:rPr>
              <a:t>anticipate and respond nimbly </a:t>
            </a:r>
            <a:r>
              <a:rPr lang="en-US" sz="2400" b="1" dirty="0" smtClean="0">
                <a:solidFill>
                  <a:srgbClr val="7F7F7F"/>
                </a:solidFill>
                <a:latin typeface="Lyon Display Regular"/>
                <a:cs typeface="Lyon Display Regular"/>
              </a:rPr>
              <a:t>to needs of researchers at all levels</a:t>
            </a:r>
          </a:p>
          <a:p>
            <a:endParaRPr lang="en-US" sz="2400" b="1" dirty="0" smtClean="0">
              <a:solidFill>
                <a:srgbClr val="7F7F7F"/>
              </a:solidFill>
              <a:latin typeface="Lyon Display Regular"/>
              <a:cs typeface="Lyon Display Regular"/>
            </a:endParaRPr>
          </a:p>
          <a:p>
            <a:pPr lvl="1">
              <a:buFont typeface="Arial"/>
              <a:buChar char="•"/>
            </a:pPr>
            <a:r>
              <a:rPr lang="en-US" sz="2400" b="1" dirty="0" smtClean="0">
                <a:solidFill>
                  <a:srgbClr val="7F7F7F"/>
                </a:solidFill>
                <a:latin typeface="Lyon Display Regular"/>
                <a:cs typeface="Lyon Display Regular"/>
              </a:rPr>
              <a:t>	Build relationships</a:t>
            </a:r>
          </a:p>
          <a:p>
            <a:pPr>
              <a:buFont typeface="Arial"/>
              <a:buChar char="•"/>
            </a:pPr>
            <a:endParaRPr lang="en-US" sz="2400" b="1" dirty="0" smtClean="0">
              <a:solidFill>
                <a:srgbClr val="7F7F7F"/>
              </a:solidFill>
              <a:latin typeface="Lyon Display Regular"/>
              <a:cs typeface="Lyon Display Regular"/>
            </a:endParaRPr>
          </a:p>
          <a:p>
            <a:pPr lvl="1">
              <a:buFont typeface="Arial"/>
              <a:buChar char="•"/>
            </a:pPr>
            <a:r>
              <a:rPr lang="en-US" sz="2400" b="1" dirty="0" smtClean="0">
                <a:solidFill>
                  <a:srgbClr val="7F7F7F"/>
                </a:solidFill>
                <a:latin typeface="Lyon Display Regular"/>
                <a:cs typeface="Lyon Display Regular"/>
              </a:rPr>
              <a:t>		Educational programming &amp; skill building clinics	</a:t>
            </a:r>
          </a:p>
          <a:p>
            <a:pPr>
              <a:buFont typeface="Arial"/>
              <a:buChar char="•"/>
            </a:pPr>
            <a:endParaRPr lang="en-US" sz="2400" b="1" dirty="0" smtClean="0">
              <a:solidFill>
                <a:srgbClr val="7F7F7F"/>
              </a:solidFill>
              <a:latin typeface="Lyon Display Regular"/>
              <a:cs typeface="Lyon Display Regular"/>
            </a:endParaRPr>
          </a:p>
          <a:p>
            <a:pPr lvl="1">
              <a:buFont typeface="Arial"/>
              <a:buChar char="•"/>
            </a:pPr>
            <a:r>
              <a:rPr lang="en-US" sz="2400" b="1" dirty="0" smtClean="0">
                <a:solidFill>
                  <a:srgbClr val="7F7F7F"/>
                </a:solidFill>
                <a:latin typeface="Lyon Display Regular"/>
                <a:cs typeface="Lyon Display Regular"/>
              </a:rPr>
              <a:t>		Research </a:t>
            </a:r>
            <a:r>
              <a:rPr lang="en-US" sz="2400" b="1" dirty="0">
                <a:solidFill>
                  <a:srgbClr val="7F7F7F"/>
                </a:solidFill>
                <a:latin typeface="Lyon Display Regular"/>
                <a:cs typeface="Lyon Display Regular"/>
              </a:rPr>
              <a:t>d</a:t>
            </a:r>
            <a:r>
              <a:rPr lang="en-US" sz="2400" b="1" dirty="0" smtClean="0">
                <a:solidFill>
                  <a:srgbClr val="7F7F7F"/>
                </a:solidFill>
                <a:latin typeface="Lyon Display Regular"/>
                <a:cs typeface="Lyon Display Regular"/>
              </a:rPr>
              <a:t>ata management instruction and consulting</a:t>
            </a:r>
          </a:p>
          <a:p>
            <a:pPr>
              <a:buFont typeface="Arial"/>
              <a:buChar char="•"/>
            </a:pPr>
            <a:endParaRPr lang="en-US" sz="2400" b="1" dirty="0" smtClean="0">
              <a:solidFill>
                <a:srgbClr val="7F7F7F"/>
              </a:solidFill>
              <a:latin typeface="Lyon Display Regular"/>
              <a:cs typeface="Lyon Display Regular"/>
            </a:endParaRPr>
          </a:p>
          <a:p>
            <a:pPr lvl="1">
              <a:buFont typeface="Arial"/>
              <a:buChar char="•"/>
            </a:pPr>
            <a:r>
              <a:rPr lang="en-US" sz="2400" b="1" dirty="0" smtClean="0">
                <a:solidFill>
                  <a:srgbClr val="7F7F7F"/>
                </a:solidFill>
                <a:latin typeface="Lyon Display Regular"/>
                <a:cs typeface="Lyon Display Regular"/>
              </a:rPr>
              <a:t>		Library voice in institutional policy</a:t>
            </a:r>
          </a:p>
          <a:p>
            <a:pPr>
              <a:buFont typeface="Arial"/>
              <a:buChar char="•"/>
            </a:pPr>
            <a:endParaRPr lang="en-US" sz="2400" b="1" dirty="0" smtClean="0">
              <a:solidFill>
                <a:srgbClr val="7F7F7F"/>
              </a:solidFill>
              <a:latin typeface="Lyon Display Regular"/>
              <a:cs typeface="Lyon Display Regular"/>
            </a:endParaRPr>
          </a:p>
          <a:p>
            <a:pPr lvl="1">
              <a:buFont typeface="Arial"/>
              <a:buChar char="•"/>
            </a:pPr>
            <a:r>
              <a:rPr lang="en-US" sz="2400" b="1" dirty="0" smtClean="0">
                <a:solidFill>
                  <a:srgbClr val="7F7F7F"/>
                </a:solidFill>
                <a:latin typeface="Lyon Display Regular"/>
                <a:cs typeface="Lyon Display Regular"/>
              </a:rPr>
              <a:t>	Scholarship and collaboration</a:t>
            </a:r>
          </a:p>
          <a:p>
            <a:endParaRPr lang="en-US" sz="2400" b="1" dirty="0" smtClean="0">
              <a:solidFill>
                <a:srgbClr val="7F7F7F"/>
              </a:solidFill>
              <a:latin typeface="Lyon Display Regular"/>
              <a:cs typeface="Lyon Display Regular"/>
            </a:endParaRPr>
          </a:p>
          <a:p>
            <a:endParaRPr lang="en-US" sz="2400" b="1" dirty="0" smtClean="0">
              <a:solidFill>
                <a:srgbClr val="7F7F7F"/>
              </a:solidFill>
              <a:latin typeface="Lyon Display Regular"/>
              <a:cs typeface="Lyon Display Regular"/>
            </a:endParaRPr>
          </a:p>
        </p:txBody>
      </p:sp>
      <p:sp>
        <p:nvSpPr>
          <p:cNvPr id="6" name="Rectangle 5"/>
          <p:cNvSpPr/>
          <p:nvPr/>
        </p:nvSpPr>
        <p:spPr>
          <a:xfrm>
            <a:off x="0" y="0"/>
            <a:ext cx="9144000" cy="195051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44604" y="351446"/>
            <a:ext cx="8699396" cy="1200329"/>
          </a:xfrm>
          <a:prstGeom prst="rect">
            <a:avLst/>
          </a:prstGeom>
          <a:noFill/>
        </p:spPr>
        <p:txBody>
          <a:bodyPr wrap="square" rtlCol="0">
            <a:spAutoFit/>
          </a:bodyPr>
          <a:lstStyle/>
          <a:p>
            <a:r>
              <a:rPr lang="en-US" sz="3600" b="1" dirty="0" smtClean="0">
                <a:solidFill>
                  <a:schemeClr val="bg1">
                    <a:lumMod val="50000"/>
                  </a:schemeClr>
                </a:solidFill>
                <a:latin typeface="Helvetica"/>
              </a:rPr>
              <a:t>Vision: Basic Science Liaison &amp; Research Data Management at OHSU</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8" name="Picture 27" descr="Fairlab_Dosenbach_91510.jpg"/>
          <p:cNvPicPr>
            <a:picLocks noChangeAspect="1"/>
          </p:cNvPicPr>
          <p:nvPr/>
        </p:nvPicPr>
        <p:blipFill>
          <a:blip r:embed="rId3"/>
          <a:srcRect t="58793" b="8487"/>
          <a:stretch>
            <a:fillRect/>
          </a:stretch>
        </p:blipFill>
        <p:spPr>
          <a:xfrm>
            <a:off x="5422900" y="3454400"/>
            <a:ext cx="5080000" cy="2032000"/>
          </a:xfrm>
          <a:prstGeom prst="rect">
            <a:avLst/>
          </a:prstGeom>
        </p:spPr>
      </p:pic>
      <p:pic>
        <p:nvPicPr>
          <p:cNvPr id="24" name="Picture 23" descr="Screen Shot 2016-03-16 at 12.16.42 PM.png"/>
          <p:cNvPicPr>
            <a:picLocks noChangeAspect="1"/>
          </p:cNvPicPr>
          <p:nvPr/>
        </p:nvPicPr>
        <p:blipFill>
          <a:blip r:embed="rId4"/>
          <a:srcRect l="15916" r="13213" b="9034"/>
          <a:stretch>
            <a:fillRect/>
          </a:stretch>
        </p:blipFill>
        <p:spPr>
          <a:xfrm>
            <a:off x="3276599" y="1479007"/>
            <a:ext cx="3533485" cy="1924593"/>
          </a:xfrm>
          <a:prstGeom prst="rect">
            <a:avLst/>
          </a:prstGeom>
        </p:spPr>
      </p:pic>
      <p:pic>
        <p:nvPicPr>
          <p:cNvPr id="13" name="Picture 12" descr="NewMANTAFast_software.png"/>
          <p:cNvPicPr>
            <a:picLocks noChangeAspect="1"/>
          </p:cNvPicPr>
          <p:nvPr/>
        </p:nvPicPr>
        <p:blipFill>
          <a:blip r:embed="rId5"/>
          <a:srcRect l="24648" t="68648" r="44986" b="848"/>
          <a:stretch>
            <a:fillRect/>
          </a:stretch>
        </p:blipFill>
        <p:spPr>
          <a:xfrm>
            <a:off x="6261100" y="1473199"/>
            <a:ext cx="3187700" cy="1920623"/>
          </a:xfrm>
          <a:prstGeom prst="rect">
            <a:avLst/>
          </a:prstGeom>
        </p:spPr>
      </p:pic>
      <p:pic>
        <p:nvPicPr>
          <p:cNvPr id="10" name="Picture 9" descr="Galbraith_microtubules.jpg"/>
          <p:cNvPicPr>
            <a:picLocks noChangeAspect="1"/>
          </p:cNvPicPr>
          <p:nvPr/>
        </p:nvPicPr>
        <p:blipFill>
          <a:blip r:embed="rId6"/>
          <a:srcRect t="28198" r="28685"/>
          <a:stretch>
            <a:fillRect/>
          </a:stretch>
        </p:blipFill>
        <p:spPr>
          <a:xfrm>
            <a:off x="-12700" y="3264122"/>
            <a:ext cx="3232954" cy="2692030"/>
          </a:xfrm>
          <a:prstGeom prst="rect">
            <a:avLst/>
          </a:prstGeom>
        </p:spPr>
      </p:pic>
      <p:sp>
        <p:nvSpPr>
          <p:cNvPr id="4" name="Rectangle 3"/>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Landscape: OHSU researchers have diverse data support needs </a:t>
            </a:r>
            <a:endParaRPr lang="en-US" sz="3000" b="1" dirty="0">
              <a:solidFill>
                <a:schemeClr val="tx1">
                  <a:lumMod val="75000"/>
                  <a:lumOff val="25000"/>
                </a:schemeClr>
              </a:solidFill>
              <a:latin typeface="Helvetica"/>
            </a:endParaRPr>
          </a:p>
        </p:txBody>
      </p:sp>
      <p:pic>
        <p:nvPicPr>
          <p:cNvPr id="6" name="Picture 5" descr="Screen Shot 2016-03-15 at 11.38.56 AM.png"/>
          <p:cNvPicPr>
            <a:picLocks noChangeAspect="1"/>
          </p:cNvPicPr>
          <p:nvPr/>
        </p:nvPicPr>
        <p:blipFill>
          <a:blip r:embed="rId7"/>
          <a:srcRect b="49834"/>
          <a:stretch>
            <a:fillRect/>
          </a:stretch>
        </p:blipFill>
        <p:spPr>
          <a:xfrm>
            <a:off x="-26305" y="1507467"/>
            <a:ext cx="3461502" cy="1848065"/>
          </a:xfrm>
          <a:prstGeom prst="rect">
            <a:avLst/>
          </a:prstGeom>
        </p:spPr>
      </p:pic>
      <p:sp>
        <p:nvSpPr>
          <p:cNvPr id="11" name="Rectangle 10"/>
          <p:cNvSpPr/>
          <p:nvPr/>
        </p:nvSpPr>
        <p:spPr>
          <a:xfrm>
            <a:off x="268764" y="1571354"/>
            <a:ext cx="1581327" cy="369332"/>
          </a:xfrm>
          <a:prstGeom prst="rect">
            <a:avLst/>
          </a:prstGeom>
          <a:solidFill>
            <a:schemeClr val="bg1">
              <a:alpha val="82000"/>
            </a:schemeClr>
          </a:solidFill>
          <a:ln>
            <a:noFill/>
          </a:ln>
        </p:spPr>
        <p:txBody>
          <a:bodyPr wrap="square">
            <a:spAutoFit/>
          </a:bodyPr>
          <a:lstStyle/>
          <a:p>
            <a:r>
              <a:rPr lang="en-US" b="1" dirty="0" err="1" smtClean="0">
                <a:solidFill>
                  <a:schemeClr val="tx1">
                    <a:lumMod val="85000"/>
                    <a:lumOff val="15000"/>
                  </a:schemeClr>
                </a:solidFill>
                <a:latin typeface="Helvetica"/>
                <a:cs typeface="Helvetica"/>
              </a:rPr>
              <a:t>Gouaux</a:t>
            </a:r>
            <a:r>
              <a:rPr lang="en-US" b="1" dirty="0" smtClean="0">
                <a:solidFill>
                  <a:schemeClr val="tx1">
                    <a:lumMod val="85000"/>
                    <a:lumOff val="15000"/>
                  </a:schemeClr>
                </a:solidFill>
                <a:latin typeface="Helvetica"/>
                <a:cs typeface="Helvetica"/>
              </a:rPr>
              <a:t> Lab</a:t>
            </a:r>
          </a:p>
        </p:txBody>
      </p:sp>
      <p:sp>
        <p:nvSpPr>
          <p:cNvPr id="16" name="Rectangle 15"/>
          <p:cNvSpPr/>
          <p:nvPr/>
        </p:nvSpPr>
        <p:spPr>
          <a:xfrm>
            <a:off x="268764" y="3433126"/>
            <a:ext cx="1839436" cy="369332"/>
          </a:xfrm>
          <a:prstGeom prst="rect">
            <a:avLst/>
          </a:prstGeom>
          <a:solidFill>
            <a:schemeClr val="bg1">
              <a:alpha val="82000"/>
            </a:schemeClr>
          </a:solidFill>
          <a:ln>
            <a:noFill/>
          </a:ln>
        </p:spPr>
        <p:txBody>
          <a:bodyPr wrap="square">
            <a:spAutoFit/>
          </a:bodyPr>
          <a:lstStyle/>
          <a:p>
            <a:r>
              <a:rPr lang="en-US" b="1" dirty="0" smtClean="0">
                <a:solidFill>
                  <a:schemeClr val="tx1">
                    <a:lumMod val="85000"/>
                    <a:lumOff val="15000"/>
                  </a:schemeClr>
                </a:solidFill>
                <a:latin typeface="Helvetica"/>
                <a:cs typeface="Helvetica"/>
              </a:rPr>
              <a:t>Galbraith Lab</a:t>
            </a:r>
          </a:p>
        </p:txBody>
      </p:sp>
      <p:sp>
        <p:nvSpPr>
          <p:cNvPr id="19" name="Rectangle 18"/>
          <p:cNvSpPr/>
          <p:nvPr/>
        </p:nvSpPr>
        <p:spPr>
          <a:xfrm>
            <a:off x="6268331" y="1571354"/>
            <a:ext cx="1326269" cy="369332"/>
          </a:xfrm>
          <a:prstGeom prst="rect">
            <a:avLst/>
          </a:prstGeom>
          <a:solidFill>
            <a:schemeClr val="bg1">
              <a:alpha val="82000"/>
            </a:schemeClr>
          </a:solidFill>
          <a:ln>
            <a:noFill/>
          </a:ln>
        </p:spPr>
        <p:txBody>
          <a:bodyPr wrap="square">
            <a:spAutoFit/>
          </a:bodyPr>
          <a:lstStyle/>
          <a:p>
            <a:r>
              <a:rPr lang="en-US" b="1" dirty="0" smtClean="0">
                <a:solidFill>
                  <a:schemeClr val="tx1">
                    <a:lumMod val="85000"/>
                    <a:lumOff val="15000"/>
                  </a:schemeClr>
                </a:solidFill>
                <a:latin typeface="Helvetica"/>
                <a:cs typeface="Helvetica"/>
              </a:rPr>
              <a:t>David Lab</a:t>
            </a:r>
          </a:p>
        </p:txBody>
      </p:sp>
      <p:sp>
        <p:nvSpPr>
          <p:cNvPr id="20" name="Rectangle 19"/>
          <p:cNvSpPr/>
          <p:nvPr/>
        </p:nvSpPr>
        <p:spPr>
          <a:xfrm>
            <a:off x="6268331" y="3433126"/>
            <a:ext cx="1072269" cy="369332"/>
          </a:xfrm>
          <a:prstGeom prst="rect">
            <a:avLst/>
          </a:prstGeom>
          <a:solidFill>
            <a:schemeClr val="bg1">
              <a:alpha val="82000"/>
            </a:schemeClr>
          </a:solidFill>
          <a:ln>
            <a:noFill/>
          </a:ln>
        </p:spPr>
        <p:txBody>
          <a:bodyPr wrap="square">
            <a:spAutoFit/>
          </a:bodyPr>
          <a:lstStyle/>
          <a:p>
            <a:r>
              <a:rPr lang="en-US" b="1" dirty="0" smtClean="0">
                <a:solidFill>
                  <a:schemeClr val="tx1">
                    <a:lumMod val="85000"/>
                    <a:lumOff val="15000"/>
                  </a:schemeClr>
                </a:solidFill>
                <a:latin typeface="Helvetica"/>
                <a:cs typeface="Helvetica"/>
              </a:rPr>
              <a:t>Fair Lab</a:t>
            </a:r>
          </a:p>
        </p:txBody>
      </p:sp>
      <p:sp>
        <p:nvSpPr>
          <p:cNvPr id="25" name="Rectangle 24"/>
          <p:cNvSpPr/>
          <p:nvPr/>
        </p:nvSpPr>
        <p:spPr>
          <a:xfrm>
            <a:off x="3247731" y="1571354"/>
            <a:ext cx="2251369" cy="369332"/>
          </a:xfrm>
          <a:prstGeom prst="rect">
            <a:avLst/>
          </a:prstGeom>
          <a:solidFill>
            <a:schemeClr val="bg1">
              <a:alpha val="82000"/>
            </a:schemeClr>
          </a:solidFill>
          <a:ln>
            <a:noFill/>
          </a:ln>
        </p:spPr>
        <p:txBody>
          <a:bodyPr wrap="square">
            <a:spAutoFit/>
          </a:bodyPr>
          <a:lstStyle/>
          <a:p>
            <a:r>
              <a:rPr lang="en-US" b="1" dirty="0" smtClean="0">
                <a:solidFill>
                  <a:schemeClr val="tx1">
                    <a:lumMod val="85000"/>
                    <a:lumOff val="15000"/>
                  </a:schemeClr>
                </a:solidFill>
                <a:latin typeface="Helvetica"/>
                <a:cs typeface="Helvetica"/>
              </a:rPr>
              <a:t>Barr-Gillespie Lab</a:t>
            </a:r>
          </a:p>
        </p:txBody>
      </p:sp>
      <p:sp>
        <p:nvSpPr>
          <p:cNvPr id="27" name="Rectangle 26"/>
          <p:cNvSpPr/>
          <p:nvPr/>
        </p:nvSpPr>
        <p:spPr>
          <a:xfrm>
            <a:off x="0" y="5448300"/>
            <a:ext cx="9144000" cy="1409700"/>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wrap="square" lIns="457200" tIns="274320" rIns="457200" bIns="274320" rtlCol="0" anchor="t" anchorCtr="0">
            <a:spAutoFit/>
          </a:bodyPr>
          <a:lstStyle/>
          <a:p>
            <a:r>
              <a:rPr lang="en-US" dirty="0" smtClean="0">
                <a:solidFill>
                  <a:schemeClr val="tx1">
                    <a:lumMod val="85000"/>
                    <a:lumOff val="15000"/>
                  </a:schemeClr>
                </a:solidFill>
                <a:latin typeface="Helvetica"/>
                <a:cs typeface="Helvetica"/>
              </a:rPr>
              <a:t>Knight Cancer Center, </a:t>
            </a:r>
            <a:r>
              <a:rPr lang="en-US" dirty="0" err="1" smtClean="0">
                <a:solidFill>
                  <a:schemeClr val="tx1">
                    <a:lumMod val="85000"/>
                    <a:lumOff val="15000"/>
                  </a:schemeClr>
                </a:solidFill>
                <a:latin typeface="Helvetica"/>
                <a:cs typeface="Helvetica"/>
              </a:rPr>
              <a:t>Vollum</a:t>
            </a:r>
            <a:r>
              <a:rPr lang="en-US" dirty="0" smtClean="0">
                <a:solidFill>
                  <a:schemeClr val="tx1">
                    <a:lumMod val="85000"/>
                    <a:lumOff val="15000"/>
                  </a:schemeClr>
                </a:solidFill>
                <a:latin typeface="Helvetica"/>
                <a:cs typeface="Helvetica"/>
              </a:rPr>
              <a:t> Institute, Casey Eye institute, </a:t>
            </a:r>
            <a:r>
              <a:rPr lang="en-US" dirty="0" err="1" smtClean="0">
                <a:solidFill>
                  <a:schemeClr val="tx1">
                    <a:lumMod val="85000"/>
                    <a:lumOff val="15000"/>
                  </a:schemeClr>
                </a:solidFill>
                <a:latin typeface="Helvetica"/>
                <a:cs typeface="Helvetica"/>
              </a:rPr>
              <a:t>Jungers</a:t>
            </a:r>
            <a:r>
              <a:rPr lang="en-US" dirty="0" smtClean="0">
                <a:solidFill>
                  <a:schemeClr val="tx1">
                    <a:lumMod val="85000"/>
                    <a:lumOff val="15000"/>
                  </a:schemeClr>
                </a:solidFill>
                <a:latin typeface="Helvetica"/>
                <a:cs typeface="Helvetica"/>
              </a:rPr>
              <a:t> Center for </a:t>
            </a:r>
            <a:r>
              <a:rPr lang="en-US" dirty="0" err="1" smtClean="0">
                <a:solidFill>
                  <a:schemeClr val="tx1">
                    <a:lumMod val="85000"/>
                    <a:lumOff val="15000"/>
                  </a:schemeClr>
                </a:solidFill>
                <a:latin typeface="Helvetica"/>
                <a:cs typeface="Helvetica"/>
              </a:rPr>
              <a:t>Neursciences</a:t>
            </a:r>
            <a:r>
              <a:rPr lang="en-US" dirty="0" smtClean="0">
                <a:solidFill>
                  <a:schemeClr val="tx1">
                    <a:lumMod val="85000"/>
                    <a:lumOff val="15000"/>
                  </a:schemeClr>
                </a:solidFill>
                <a:latin typeface="Helvetica"/>
                <a:cs typeface="Helvetica"/>
              </a:rPr>
              <a:t> Research, OCSSB &amp; OHSU/FEI </a:t>
            </a:r>
            <a:r>
              <a:rPr lang="en-US" dirty="0" err="1" smtClean="0">
                <a:solidFill>
                  <a:schemeClr val="tx1">
                    <a:lumMod val="85000"/>
                    <a:lumOff val="15000"/>
                  </a:schemeClr>
                </a:solidFill>
                <a:latin typeface="Helvetica"/>
                <a:cs typeface="Helvetica"/>
              </a:rPr>
              <a:t>Multiscale</a:t>
            </a:r>
            <a:r>
              <a:rPr lang="en-US" dirty="0" smtClean="0">
                <a:solidFill>
                  <a:schemeClr val="tx1">
                    <a:lumMod val="85000"/>
                    <a:lumOff val="15000"/>
                  </a:schemeClr>
                </a:solidFill>
                <a:latin typeface="Helvetica"/>
                <a:cs typeface="Helvetica"/>
              </a:rPr>
              <a:t> Microscopy Core, 	   the new Center for Radio Chemistry Research, and many core facilities</a:t>
            </a:r>
          </a:p>
        </p:txBody>
      </p:sp>
      <p:pic>
        <p:nvPicPr>
          <p:cNvPr id="29" name="Picture 28" descr="Farrens_bi-2014-00493r_0006.jpg"/>
          <p:cNvPicPr>
            <a:picLocks noChangeAspect="1"/>
          </p:cNvPicPr>
          <p:nvPr/>
        </p:nvPicPr>
        <p:blipFill>
          <a:blip r:embed="rId8"/>
          <a:srcRect l="33702" r="34992" b="18719"/>
          <a:stretch>
            <a:fillRect/>
          </a:stretch>
        </p:blipFill>
        <p:spPr>
          <a:xfrm>
            <a:off x="3200399" y="3353308"/>
            <a:ext cx="3073401" cy="2094992"/>
          </a:xfrm>
          <a:prstGeom prst="rect">
            <a:avLst/>
          </a:prstGeom>
        </p:spPr>
      </p:pic>
      <p:sp>
        <p:nvSpPr>
          <p:cNvPr id="30" name="Rectangle 29"/>
          <p:cNvSpPr/>
          <p:nvPr/>
        </p:nvSpPr>
        <p:spPr>
          <a:xfrm>
            <a:off x="3247731" y="3433126"/>
            <a:ext cx="1527469" cy="369332"/>
          </a:xfrm>
          <a:prstGeom prst="rect">
            <a:avLst/>
          </a:prstGeom>
          <a:solidFill>
            <a:schemeClr val="bg1">
              <a:alpha val="82000"/>
            </a:schemeClr>
          </a:solidFill>
          <a:ln>
            <a:noFill/>
          </a:ln>
        </p:spPr>
        <p:txBody>
          <a:bodyPr wrap="square">
            <a:spAutoFit/>
          </a:bodyPr>
          <a:lstStyle/>
          <a:p>
            <a:r>
              <a:rPr lang="en-US" b="1" dirty="0" err="1" smtClean="0">
                <a:solidFill>
                  <a:schemeClr val="tx1">
                    <a:lumMod val="85000"/>
                    <a:lumOff val="15000"/>
                  </a:schemeClr>
                </a:solidFill>
                <a:latin typeface="Helvetica"/>
                <a:cs typeface="Helvetica"/>
              </a:rPr>
              <a:t>Farrens</a:t>
            </a:r>
            <a:r>
              <a:rPr lang="en-US" b="1" dirty="0" smtClean="0">
                <a:solidFill>
                  <a:schemeClr val="tx1">
                    <a:lumMod val="85000"/>
                    <a:lumOff val="15000"/>
                  </a:schemeClr>
                </a:solidFill>
                <a:latin typeface="Helvetica"/>
                <a:cs typeface="Helvetica"/>
              </a:rPr>
              <a:t> Lab</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8284335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0" y="1485900"/>
            <a:ext cx="9144000" cy="53587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Landscape: What is the role of the Basic Science Liaison?</a:t>
            </a:r>
          </a:p>
        </p:txBody>
      </p:sp>
      <p:sp>
        <p:nvSpPr>
          <p:cNvPr id="5" name="TextBox 4"/>
          <p:cNvSpPr txBox="1"/>
          <p:nvPr/>
        </p:nvSpPr>
        <p:spPr>
          <a:xfrm>
            <a:off x="469900" y="1731328"/>
            <a:ext cx="8674100" cy="3077766"/>
          </a:xfrm>
          <a:prstGeom prst="rect">
            <a:avLst/>
          </a:prstGeom>
          <a:noFill/>
        </p:spPr>
        <p:txBody>
          <a:bodyPr wrap="square" lIns="0" tIns="0" rIns="0" bIns="0" rtlCol="0">
            <a:spAutoFit/>
          </a:bodyPr>
          <a:lstStyle/>
          <a:p>
            <a:r>
              <a:rPr lang="en-US" sz="2600" dirty="0" smtClean="0">
                <a:solidFill>
                  <a:schemeClr val="tx1">
                    <a:lumMod val="85000"/>
                    <a:lumOff val="15000"/>
                  </a:schemeClr>
                </a:solidFill>
                <a:latin typeface="Helvetica"/>
                <a:cs typeface="Helvetica"/>
              </a:rPr>
              <a:t>“An engaged liaison seeks to enhance scholar productivity, to empower learners, and to participate in the entire lifecycle of the research, teaching, and learning process.” </a:t>
            </a:r>
          </a:p>
          <a:p>
            <a:pPr marL="457200" indent="-457200">
              <a:spcAft>
                <a:spcPts val="1200"/>
              </a:spcAft>
            </a:pPr>
            <a:endParaRPr lang="en-US" sz="2600" dirty="0" smtClean="0">
              <a:solidFill>
                <a:schemeClr val="tx1">
                  <a:lumMod val="85000"/>
                  <a:lumOff val="15000"/>
                </a:schemeClr>
              </a:solidFill>
              <a:latin typeface=""/>
              <a:ea typeface="Lyon Text Semibold" charset="0"/>
              <a:cs typeface="Lyon Text Semibold" charset="0"/>
            </a:endParaRPr>
          </a:p>
          <a:p>
            <a:pPr marL="457200" indent="-457200">
              <a:spcAft>
                <a:spcPts val="1200"/>
              </a:spcAft>
            </a:pPr>
            <a:endParaRPr lang="en-US" sz="2600" dirty="0" smtClean="0">
              <a:solidFill>
                <a:schemeClr val="tx1">
                  <a:lumMod val="85000"/>
                  <a:lumOff val="15000"/>
                </a:schemeClr>
              </a:solidFill>
              <a:latin typeface=""/>
              <a:ea typeface="Lyon Text Semibold" charset="0"/>
              <a:cs typeface="Lyon Text Semibold" charset="0"/>
            </a:endParaRPr>
          </a:p>
          <a:p>
            <a:pPr marL="457200" indent="-457200">
              <a:spcAft>
                <a:spcPts val="1200"/>
              </a:spcAft>
            </a:pPr>
            <a:endParaRPr lang="en-US" sz="2000" dirty="0" smtClean="0">
              <a:solidFill>
                <a:schemeClr val="tx1">
                  <a:lumMod val="85000"/>
                  <a:lumOff val="15000"/>
                </a:schemeClr>
              </a:solidFill>
              <a:latin typeface="Helvetica"/>
              <a:ea typeface="Lyon Text Semibold" charset="0"/>
              <a:cs typeface="Helvetica"/>
            </a:endParaRPr>
          </a:p>
          <a:p>
            <a:pPr marL="457200" indent="-457200">
              <a:spcAft>
                <a:spcPts val="1200"/>
              </a:spcAft>
            </a:pPr>
            <a:endParaRPr lang="en-US" sz="2000" dirty="0" smtClean="0">
              <a:solidFill>
                <a:schemeClr val="tx1">
                  <a:lumMod val="85000"/>
                  <a:lumOff val="15000"/>
                </a:schemeClr>
              </a:solidFill>
              <a:latin typeface="Helvetica"/>
              <a:ea typeface="Lyon Text Semibold" charset="0"/>
              <a:cs typeface="Helvetica"/>
            </a:endParaRPr>
          </a:p>
        </p:txBody>
      </p:sp>
      <p:sp>
        <p:nvSpPr>
          <p:cNvPr id="6" name="Rectangle 5"/>
          <p:cNvSpPr/>
          <p:nvPr/>
        </p:nvSpPr>
        <p:spPr>
          <a:xfrm>
            <a:off x="4508500" y="6484034"/>
            <a:ext cx="4572000" cy="646331"/>
          </a:xfrm>
          <a:prstGeom prst="rect">
            <a:avLst/>
          </a:prstGeom>
        </p:spPr>
        <p:txBody>
          <a:bodyPr>
            <a:spAutoFit/>
          </a:bodyPr>
          <a:lstStyle/>
          <a:p>
            <a:pPr marL="457200" indent="-457200" algn="r">
              <a:spcAft>
                <a:spcPts val="1200"/>
              </a:spcAft>
            </a:pPr>
            <a:r>
              <a:rPr lang="en-US" dirty="0" err="1" smtClean="0">
                <a:solidFill>
                  <a:srgbClr val="7F7F7F"/>
                </a:solidFill>
                <a:latin typeface="Helvetica"/>
                <a:ea typeface="Lyon Text Semibold" charset="0"/>
                <a:cs typeface="Helvetica"/>
              </a:rPr>
              <a:t>Jaguszewski</a:t>
            </a:r>
            <a:r>
              <a:rPr lang="en-US" dirty="0" smtClean="0">
                <a:solidFill>
                  <a:srgbClr val="7F7F7F"/>
                </a:solidFill>
                <a:latin typeface="Helvetica"/>
                <a:ea typeface="Lyon Text Semibold" charset="0"/>
                <a:cs typeface="Helvetica"/>
              </a:rPr>
              <a:t> &amp; Williams, 2013 							 		 </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8284335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0" y="1485900"/>
            <a:ext cx="9144000" cy="53587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lgn="r">
              <a:spcAft>
                <a:spcPts val="1200"/>
              </a:spcAft>
            </a:pPr>
            <a:endParaRPr lang="en-US" dirty="0" smtClean="0">
              <a:solidFill>
                <a:schemeClr val="bg1">
                  <a:lumMod val="65000"/>
                </a:schemeClr>
              </a:solidFill>
              <a:latin typeface="Helvetica"/>
              <a:ea typeface="Lyon Text Semibold" charset="0"/>
              <a:cs typeface="Helvetica"/>
            </a:endParaRPr>
          </a:p>
        </p:txBody>
      </p:sp>
      <p:sp>
        <p:nvSpPr>
          <p:cNvPr id="4" name="Rectangle 3"/>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Landscape: What is the role of the Basic Science Liaison?</a:t>
            </a:r>
          </a:p>
        </p:txBody>
      </p:sp>
      <p:sp>
        <p:nvSpPr>
          <p:cNvPr id="5" name="TextBox 4"/>
          <p:cNvSpPr txBox="1"/>
          <p:nvPr/>
        </p:nvSpPr>
        <p:spPr>
          <a:xfrm>
            <a:off x="469900" y="1731328"/>
            <a:ext cx="8674100" cy="6647974"/>
          </a:xfrm>
          <a:prstGeom prst="rect">
            <a:avLst/>
          </a:prstGeom>
          <a:noFill/>
        </p:spPr>
        <p:txBody>
          <a:bodyPr wrap="square" lIns="0" tIns="0" rIns="0" bIns="0" rtlCol="0">
            <a:spAutoFit/>
          </a:bodyPr>
          <a:lstStyle/>
          <a:p>
            <a:r>
              <a:rPr lang="en-US" sz="2600" dirty="0" smtClean="0">
                <a:solidFill>
                  <a:schemeClr val="tx1">
                    <a:lumMod val="85000"/>
                    <a:lumOff val="15000"/>
                  </a:schemeClr>
                </a:solidFill>
                <a:latin typeface="Helvetica"/>
                <a:cs typeface="Helvetica"/>
              </a:rPr>
              <a:t>“An engaged liaison seeks to </a:t>
            </a:r>
            <a:r>
              <a:rPr lang="en-US" sz="2600" dirty="0" smtClean="0">
                <a:solidFill>
                  <a:schemeClr val="accent2">
                    <a:lumMod val="75000"/>
                  </a:schemeClr>
                </a:solidFill>
                <a:latin typeface="Helvetica"/>
                <a:cs typeface="Helvetica"/>
              </a:rPr>
              <a:t>enhance scholar productivity</a:t>
            </a:r>
            <a:r>
              <a:rPr lang="en-US" sz="2600" dirty="0" smtClean="0">
                <a:solidFill>
                  <a:schemeClr val="tx1">
                    <a:lumMod val="85000"/>
                    <a:lumOff val="15000"/>
                  </a:schemeClr>
                </a:solidFill>
                <a:latin typeface="Helvetica"/>
                <a:cs typeface="Helvetica"/>
              </a:rPr>
              <a:t>, to empower learners, and to participate in the entire lifecycle of the research, teaching, and learning process.” </a:t>
            </a:r>
          </a:p>
          <a:p>
            <a:pPr marL="457200" indent="-457200">
              <a:spcAft>
                <a:spcPts val="1200"/>
              </a:spcAft>
            </a:pPr>
            <a:endParaRPr lang="en-US" sz="2600" dirty="0" smtClean="0">
              <a:solidFill>
                <a:schemeClr val="tx1">
                  <a:lumMod val="85000"/>
                  <a:lumOff val="15000"/>
                </a:schemeClr>
              </a:solidFill>
              <a:latin typeface=""/>
              <a:ea typeface="Lyon Text Semibold" charset="0"/>
              <a:cs typeface="Lyon Text Semibold" charset="0"/>
            </a:endParaRPr>
          </a:p>
          <a:p>
            <a:pPr marL="914400" lvl="1" indent="-457200">
              <a:spcAft>
                <a:spcPts val="1200"/>
              </a:spcAft>
              <a:buFont typeface="Arial"/>
              <a:buChar char="•"/>
            </a:pPr>
            <a:r>
              <a:rPr lang="en-US" sz="2600" dirty="0" smtClean="0">
                <a:solidFill>
                  <a:schemeClr val="accent2">
                    <a:lumMod val="75000"/>
                  </a:schemeClr>
                </a:solidFill>
                <a:latin typeface=""/>
                <a:ea typeface="Lyon Text Semibold" charset="0"/>
                <a:cs typeface="Lyon Text Semibold" charset="0"/>
              </a:rPr>
              <a:t>Research data management standards</a:t>
            </a:r>
          </a:p>
          <a:p>
            <a:pPr marL="914400" lvl="1" indent="-457200">
              <a:spcAft>
                <a:spcPts val="1200"/>
              </a:spcAft>
              <a:buFont typeface="Arial"/>
              <a:buChar char="•"/>
            </a:pPr>
            <a:r>
              <a:rPr lang="en-US" sz="2600" dirty="0" smtClean="0">
                <a:solidFill>
                  <a:schemeClr val="accent2">
                    <a:lumMod val="75000"/>
                  </a:schemeClr>
                </a:solidFill>
                <a:latin typeface=""/>
                <a:ea typeface="Lyon Text Semibold" charset="0"/>
                <a:cs typeface="Lyon Text Semibold" charset="0"/>
              </a:rPr>
              <a:t>Archival file formats, metadata</a:t>
            </a:r>
          </a:p>
          <a:p>
            <a:pPr marL="914400" lvl="1" indent="-457200">
              <a:spcAft>
                <a:spcPts val="1200"/>
              </a:spcAft>
              <a:buFont typeface="Arial"/>
              <a:buChar char="•"/>
            </a:pPr>
            <a:r>
              <a:rPr lang="en-US" sz="2600" dirty="0" smtClean="0">
                <a:solidFill>
                  <a:schemeClr val="accent2">
                    <a:lumMod val="75000"/>
                  </a:schemeClr>
                </a:solidFill>
                <a:latin typeface=""/>
                <a:ea typeface="Lyon Text Semibold" charset="0"/>
                <a:cs typeface="Lyon Text Semibold" charset="0"/>
              </a:rPr>
              <a:t>Improved personnel transitions </a:t>
            </a:r>
          </a:p>
          <a:p>
            <a:pPr marL="914400" lvl="1" indent="-457200">
              <a:spcAft>
                <a:spcPts val="1200"/>
              </a:spcAft>
              <a:buFont typeface="Arial"/>
              <a:buChar char="•"/>
            </a:pPr>
            <a:r>
              <a:rPr lang="en-US" sz="2600" dirty="0" smtClean="0">
                <a:solidFill>
                  <a:schemeClr val="accent2">
                    <a:lumMod val="75000"/>
                  </a:schemeClr>
                </a:solidFill>
                <a:latin typeface=""/>
                <a:ea typeface="Lyon Text Semibold" charset="0"/>
                <a:cs typeface="Lyon Text Semibold" charset="0"/>
              </a:rPr>
              <a:t>Train legion of RDM pros </a:t>
            </a:r>
          </a:p>
          <a:p>
            <a:pPr marL="457200" indent="-457200">
              <a:spcAft>
                <a:spcPts val="1200"/>
              </a:spcAft>
            </a:pPr>
            <a:endParaRPr lang="en-US" sz="2600" dirty="0" smtClean="0">
              <a:solidFill>
                <a:schemeClr val="tx1">
                  <a:lumMod val="85000"/>
                  <a:lumOff val="15000"/>
                </a:schemeClr>
              </a:solidFill>
              <a:latin typeface=""/>
              <a:ea typeface="Lyon Text Semibold" charset="0"/>
              <a:cs typeface="Lyon Text Semibold" charset="0"/>
            </a:endParaRPr>
          </a:p>
          <a:p>
            <a:pPr marL="457200" indent="-457200">
              <a:spcAft>
                <a:spcPts val="1200"/>
              </a:spcAft>
            </a:pPr>
            <a:endParaRPr lang="en-US" sz="2000" dirty="0" smtClean="0">
              <a:solidFill>
                <a:schemeClr val="tx1">
                  <a:lumMod val="85000"/>
                  <a:lumOff val="15000"/>
                </a:schemeClr>
              </a:solidFill>
              <a:latin typeface="Helvetica"/>
              <a:ea typeface="Lyon Text Semibold" charset="0"/>
              <a:cs typeface="Helvetica"/>
            </a:endParaRPr>
          </a:p>
          <a:p>
            <a:pPr marL="457200" indent="-457200">
              <a:spcAft>
                <a:spcPts val="1200"/>
              </a:spcAft>
            </a:pPr>
            <a:endParaRPr lang="en-US" sz="2000" dirty="0" smtClean="0">
              <a:solidFill>
                <a:schemeClr val="tx1">
                  <a:lumMod val="85000"/>
                  <a:lumOff val="15000"/>
                </a:schemeClr>
              </a:solidFill>
              <a:latin typeface="Helvetica"/>
              <a:ea typeface="Lyon Text Semibold" charset="0"/>
              <a:cs typeface="Helvetica"/>
            </a:endParaRPr>
          </a:p>
          <a:p>
            <a:pPr marL="457200" indent="-457200">
              <a:spcAft>
                <a:spcPts val="1200"/>
              </a:spcAft>
            </a:pPr>
            <a:endParaRPr lang="en-US" sz="2000" dirty="0" smtClean="0">
              <a:solidFill>
                <a:schemeClr val="tx1">
                  <a:lumMod val="85000"/>
                  <a:lumOff val="15000"/>
                </a:schemeClr>
              </a:solidFill>
              <a:latin typeface="Helvetica"/>
              <a:ea typeface="Lyon Text Semibold" charset="0"/>
              <a:cs typeface="Helvetica"/>
            </a:endParaRPr>
          </a:p>
          <a:p>
            <a:pPr marL="457200" indent="-457200">
              <a:spcAft>
                <a:spcPts val="1200"/>
              </a:spcAft>
            </a:pPr>
            <a:endParaRPr lang="en-US" sz="2000" dirty="0" smtClean="0">
              <a:solidFill>
                <a:schemeClr val="tx1">
                  <a:lumMod val="85000"/>
                  <a:lumOff val="15000"/>
                </a:schemeClr>
              </a:solidFill>
              <a:latin typeface="Helvetica"/>
              <a:ea typeface="Lyon Text Semibold" charset="0"/>
              <a:cs typeface="Helvetica"/>
            </a:endParaRPr>
          </a:p>
          <a:p>
            <a:pPr marL="457200" indent="-457200" algn="r">
              <a:spcAft>
                <a:spcPts val="1200"/>
              </a:spcAft>
            </a:pPr>
            <a:endParaRPr lang="en-US" dirty="0" smtClean="0">
              <a:solidFill>
                <a:schemeClr val="bg1">
                  <a:lumMod val="65000"/>
                </a:schemeClr>
              </a:solidFill>
              <a:latin typeface="Helvetica"/>
              <a:ea typeface="Lyon Text Semibold" charset="0"/>
              <a:cs typeface="Helvetica"/>
            </a:endParaRPr>
          </a:p>
        </p:txBody>
      </p:sp>
      <p:sp>
        <p:nvSpPr>
          <p:cNvPr id="7" name="Rectangle 6"/>
          <p:cNvSpPr/>
          <p:nvPr/>
        </p:nvSpPr>
        <p:spPr>
          <a:xfrm>
            <a:off x="4508500" y="6484034"/>
            <a:ext cx="4572000" cy="646331"/>
          </a:xfrm>
          <a:prstGeom prst="rect">
            <a:avLst/>
          </a:prstGeom>
        </p:spPr>
        <p:txBody>
          <a:bodyPr>
            <a:spAutoFit/>
          </a:bodyPr>
          <a:lstStyle/>
          <a:p>
            <a:pPr marL="457200" indent="-457200" algn="r">
              <a:spcAft>
                <a:spcPts val="1200"/>
              </a:spcAft>
            </a:pPr>
            <a:r>
              <a:rPr lang="en-US" dirty="0" err="1" smtClean="0">
                <a:solidFill>
                  <a:schemeClr val="bg1">
                    <a:lumMod val="65000"/>
                  </a:schemeClr>
                </a:solidFill>
                <a:latin typeface="Helvetica"/>
                <a:ea typeface="Lyon Text Semibold" charset="0"/>
                <a:cs typeface="Helvetica"/>
              </a:rPr>
              <a:t>Jaguszewski</a:t>
            </a:r>
            <a:r>
              <a:rPr lang="en-US" dirty="0" smtClean="0">
                <a:solidFill>
                  <a:schemeClr val="bg1">
                    <a:lumMod val="65000"/>
                  </a:schemeClr>
                </a:solidFill>
                <a:latin typeface="Helvetica"/>
                <a:ea typeface="Lyon Text Semibold" charset="0"/>
                <a:cs typeface="Helvetica"/>
              </a:rPr>
              <a:t> &amp; Williams, 2013 							 		 </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8284335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0" y="1485900"/>
            <a:ext cx="9144000" cy="53587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Landscape: What is the role of the Basic Science Liaison?</a:t>
            </a:r>
          </a:p>
        </p:txBody>
      </p:sp>
      <p:sp>
        <p:nvSpPr>
          <p:cNvPr id="5" name="TextBox 4"/>
          <p:cNvSpPr txBox="1"/>
          <p:nvPr/>
        </p:nvSpPr>
        <p:spPr>
          <a:xfrm>
            <a:off x="469900" y="1731328"/>
            <a:ext cx="8674100" cy="4832092"/>
          </a:xfrm>
          <a:prstGeom prst="rect">
            <a:avLst/>
          </a:prstGeom>
          <a:noFill/>
        </p:spPr>
        <p:txBody>
          <a:bodyPr wrap="square" lIns="0" tIns="0" rIns="0" bIns="0" rtlCol="0">
            <a:spAutoFit/>
          </a:bodyPr>
          <a:lstStyle/>
          <a:p>
            <a:r>
              <a:rPr lang="en-US" sz="2600" dirty="0" smtClean="0">
                <a:solidFill>
                  <a:schemeClr val="tx1">
                    <a:lumMod val="85000"/>
                    <a:lumOff val="15000"/>
                  </a:schemeClr>
                </a:solidFill>
                <a:latin typeface="Helvetica"/>
                <a:cs typeface="Helvetica"/>
              </a:rPr>
              <a:t>“An engaged liaison seeks to enhance scholar productivity, to </a:t>
            </a:r>
            <a:r>
              <a:rPr lang="en-US" sz="2600" dirty="0" smtClean="0">
                <a:solidFill>
                  <a:schemeClr val="accent2">
                    <a:lumMod val="75000"/>
                  </a:schemeClr>
                </a:solidFill>
                <a:latin typeface="Helvetica"/>
                <a:cs typeface="Helvetica"/>
              </a:rPr>
              <a:t>empower learners</a:t>
            </a:r>
            <a:r>
              <a:rPr lang="en-US" sz="2600" dirty="0" smtClean="0">
                <a:solidFill>
                  <a:schemeClr val="tx1">
                    <a:lumMod val="85000"/>
                    <a:lumOff val="15000"/>
                  </a:schemeClr>
                </a:solidFill>
                <a:latin typeface="Helvetica"/>
                <a:cs typeface="Helvetica"/>
              </a:rPr>
              <a:t>, and to participate in the entire lifecycle of the research, teaching, and learning process.” </a:t>
            </a:r>
          </a:p>
          <a:p>
            <a:pPr marL="457200" indent="-457200">
              <a:spcAft>
                <a:spcPts val="1200"/>
              </a:spcAft>
            </a:pPr>
            <a:endParaRPr lang="en-US" sz="2600" dirty="0" smtClean="0">
              <a:solidFill>
                <a:schemeClr val="tx1">
                  <a:lumMod val="85000"/>
                  <a:lumOff val="15000"/>
                </a:schemeClr>
              </a:solidFill>
              <a:latin typeface=""/>
              <a:ea typeface="Lyon Text Semibold" charset="0"/>
              <a:cs typeface="Lyon Text Semibold" charset="0"/>
            </a:endParaRPr>
          </a:p>
          <a:p>
            <a:pPr marL="914400" lvl="1" indent="-457200">
              <a:spcAft>
                <a:spcPts val="1200"/>
              </a:spcAft>
              <a:buFont typeface="Arial"/>
              <a:buChar char="•"/>
            </a:pPr>
            <a:r>
              <a:rPr lang="en-US" sz="2600" dirty="0" smtClean="0">
                <a:solidFill>
                  <a:schemeClr val="accent2">
                    <a:lumMod val="75000"/>
                  </a:schemeClr>
                </a:solidFill>
                <a:latin typeface=""/>
                <a:ea typeface="Lyon Text Semibold" charset="0"/>
                <a:cs typeface="Lyon Text Semibold" charset="0"/>
              </a:rPr>
              <a:t>Skills training to use new tools</a:t>
            </a:r>
          </a:p>
          <a:p>
            <a:pPr marL="914400" lvl="1" indent="-457200">
              <a:spcAft>
                <a:spcPts val="1200"/>
              </a:spcAft>
              <a:buFont typeface="Arial"/>
              <a:buChar char="•"/>
            </a:pPr>
            <a:r>
              <a:rPr lang="en-US" sz="2600" dirty="0" smtClean="0">
                <a:solidFill>
                  <a:schemeClr val="accent2">
                    <a:lumMod val="75000"/>
                  </a:schemeClr>
                </a:solidFill>
                <a:latin typeface=""/>
                <a:ea typeface="Lyon Text Semibold" charset="0"/>
                <a:cs typeface="Lyon Text Semibold" charset="0"/>
              </a:rPr>
              <a:t>Reproducible, interactive research reports</a:t>
            </a:r>
          </a:p>
          <a:p>
            <a:pPr marL="914400" lvl="1" indent="-457200">
              <a:spcAft>
                <a:spcPts val="1200"/>
              </a:spcAft>
              <a:buFont typeface="Arial"/>
              <a:buChar char="•"/>
            </a:pPr>
            <a:r>
              <a:rPr lang="en-US" sz="2600" dirty="0" smtClean="0">
                <a:solidFill>
                  <a:schemeClr val="accent2">
                    <a:lumMod val="75000"/>
                  </a:schemeClr>
                </a:solidFill>
                <a:latin typeface=""/>
                <a:ea typeface="Lyon Text Semibold" charset="0"/>
                <a:cs typeface="Lyon Text Semibold" charset="0"/>
              </a:rPr>
              <a:t>Digital literacy, reproducibility, &amp; empowerment!</a:t>
            </a:r>
          </a:p>
          <a:p>
            <a:pPr marL="457200" indent="-457200">
              <a:spcAft>
                <a:spcPts val="1200"/>
              </a:spcAft>
            </a:pPr>
            <a:endParaRPr lang="en-US" sz="2600" dirty="0" smtClean="0">
              <a:solidFill>
                <a:schemeClr val="tx1">
                  <a:lumMod val="85000"/>
                  <a:lumOff val="15000"/>
                </a:schemeClr>
              </a:solidFill>
              <a:latin typeface=""/>
              <a:ea typeface="Lyon Text Semibold" charset="0"/>
              <a:cs typeface="Lyon Text Semibold" charset="0"/>
            </a:endParaRPr>
          </a:p>
          <a:p>
            <a:pPr marL="457200" indent="-457200">
              <a:spcAft>
                <a:spcPts val="1200"/>
              </a:spcAft>
            </a:pPr>
            <a:endParaRPr lang="en-US" sz="2600" dirty="0" smtClean="0">
              <a:solidFill>
                <a:schemeClr val="tx1">
                  <a:lumMod val="85000"/>
                  <a:lumOff val="15000"/>
                </a:schemeClr>
              </a:solidFill>
              <a:latin typeface=""/>
              <a:ea typeface="Lyon Text Semibold" charset="0"/>
              <a:cs typeface="Lyon Text Semibold" charset="0"/>
            </a:endParaRPr>
          </a:p>
          <a:p>
            <a:pPr marL="457200" indent="-457200">
              <a:spcAft>
                <a:spcPts val="1200"/>
              </a:spcAft>
            </a:pPr>
            <a:endParaRPr lang="en-US" sz="2000" dirty="0" smtClean="0">
              <a:solidFill>
                <a:schemeClr val="tx1">
                  <a:lumMod val="85000"/>
                  <a:lumOff val="15000"/>
                </a:schemeClr>
              </a:solidFill>
              <a:latin typeface="Helvetica"/>
              <a:ea typeface="Lyon Text Semibold" charset="0"/>
              <a:cs typeface="Helvetica"/>
            </a:endParaRPr>
          </a:p>
        </p:txBody>
      </p:sp>
      <p:sp>
        <p:nvSpPr>
          <p:cNvPr id="6" name="Rectangle 5"/>
          <p:cNvSpPr/>
          <p:nvPr/>
        </p:nvSpPr>
        <p:spPr>
          <a:xfrm>
            <a:off x="4508500" y="6484034"/>
            <a:ext cx="4572000" cy="646331"/>
          </a:xfrm>
          <a:prstGeom prst="rect">
            <a:avLst/>
          </a:prstGeom>
        </p:spPr>
        <p:txBody>
          <a:bodyPr>
            <a:spAutoFit/>
          </a:bodyPr>
          <a:lstStyle/>
          <a:p>
            <a:pPr marL="457200" indent="-457200" algn="r">
              <a:spcAft>
                <a:spcPts val="1200"/>
              </a:spcAft>
            </a:pPr>
            <a:r>
              <a:rPr lang="en-US" dirty="0" err="1" smtClean="0">
                <a:solidFill>
                  <a:srgbClr val="7F7F7F"/>
                </a:solidFill>
                <a:latin typeface="Helvetica"/>
                <a:ea typeface="Lyon Text Semibold" charset="0"/>
                <a:cs typeface="Helvetica"/>
              </a:rPr>
              <a:t>Jaguszewski</a:t>
            </a:r>
            <a:r>
              <a:rPr lang="en-US" dirty="0" smtClean="0">
                <a:solidFill>
                  <a:srgbClr val="7F7F7F"/>
                </a:solidFill>
                <a:latin typeface="Helvetica"/>
                <a:ea typeface="Lyon Text Semibold" charset="0"/>
                <a:cs typeface="Helvetica"/>
              </a:rPr>
              <a:t> &amp; Williams, 2013 							 		 </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8284335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0" y="1485900"/>
            <a:ext cx="9144000" cy="5358732"/>
          </a:xfrm>
          <a:prstGeom prst="rect">
            <a:avLst/>
          </a:prstGeom>
          <a:solidFill>
            <a:srgbClr val="DDDADB">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0"/>
            <a:ext cx="9144000" cy="1477328"/>
          </a:xfrm>
          <a:prstGeom prst="rect">
            <a:avLst/>
          </a:prstGeom>
          <a:solidFill>
            <a:srgbClr val="BACBD6"/>
          </a:solidFill>
          <a:ln>
            <a:noFill/>
          </a:ln>
          <a:effectLst/>
        </p:spPr>
        <p:style>
          <a:lnRef idx="1">
            <a:schemeClr val="accent1"/>
          </a:lnRef>
          <a:fillRef idx="3">
            <a:schemeClr val="accent1"/>
          </a:fillRef>
          <a:effectRef idx="2">
            <a:schemeClr val="accent1"/>
          </a:effectRef>
          <a:fontRef idx="minor">
            <a:schemeClr val="lt1"/>
          </a:fontRef>
        </p:style>
        <p:txBody>
          <a:bodyPr lIns="457200" tIns="274320" rIns="457200" bIns="274320" rtlCol="0" anchor="t" anchorCtr="0">
            <a:spAutoFit/>
          </a:bodyPr>
          <a:lstStyle/>
          <a:p>
            <a:r>
              <a:rPr lang="en-US" sz="3000" b="1" dirty="0" smtClean="0">
                <a:solidFill>
                  <a:schemeClr val="tx1">
                    <a:lumMod val="75000"/>
                    <a:lumOff val="25000"/>
                  </a:schemeClr>
                </a:solidFill>
                <a:latin typeface="Helvetica"/>
              </a:rPr>
              <a:t>Landscape: What is the role of the Basic Science Liaison?</a:t>
            </a:r>
          </a:p>
        </p:txBody>
      </p:sp>
      <p:sp>
        <p:nvSpPr>
          <p:cNvPr id="5" name="TextBox 4"/>
          <p:cNvSpPr txBox="1"/>
          <p:nvPr/>
        </p:nvSpPr>
        <p:spPr>
          <a:xfrm>
            <a:off x="469900" y="1731328"/>
            <a:ext cx="8674100" cy="6155532"/>
          </a:xfrm>
          <a:prstGeom prst="rect">
            <a:avLst/>
          </a:prstGeom>
          <a:noFill/>
        </p:spPr>
        <p:txBody>
          <a:bodyPr wrap="square" lIns="0" tIns="0" rIns="0" bIns="0" rtlCol="0">
            <a:spAutoFit/>
          </a:bodyPr>
          <a:lstStyle/>
          <a:p>
            <a:r>
              <a:rPr lang="en-US" sz="2600" dirty="0" smtClean="0">
                <a:solidFill>
                  <a:schemeClr val="tx1">
                    <a:lumMod val="85000"/>
                    <a:lumOff val="15000"/>
                  </a:schemeClr>
                </a:solidFill>
                <a:latin typeface="Helvetica"/>
                <a:cs typeface="Helvetica"/>
              </a:rPr>
              <a:t>“An engaged liaison seeks to enhance scholar productivity, to empower learners, and to participate in the entire </a:t>
            </a:r>
            <a:r>
              <a:rPr lang="en-US" sz="2600" dirty="0" smtClean="0">
                <a:solidFill>
                  <a:schemeClr val="accent2">
                    <a:lumMod val="75000"/>
                  </a:schemeClr>
                </a:solidFill>
                <a:latin typeface="Helvetica"/>
                <a:cs typeface="Helvetica"/>
              </a:rPr>
              <a:t>lifecycle of the research</a:t>
            </a:r>
            <a:r>
              <a:rPr lang="en-US" sz="2600" dirty="0" smtClean="0">
                <a:solidFill>
                  <a:schemeClr val="tx1">
                    <a:lumMod val="85000"/>
                    <a:lumOff val="15000"/>
                  </a:schemeClr>
                </a:solidFill>
                <a:latin typeface="Helvetica"/>
                <a:cs typeface="Helvetica"/>
              </a:rPr>
              <a:t>, teaching, and learning process.”</a:t>
            </a:r>
          </a:p>
          <a:p>
            <a:pPr marL="457200" indent="-457200">
              <a:spcAft>
                <a:spcPts val="1200"/>
              </a:spcAft>
            </a:pPr>
            <a:endParaRPr lang="en-US" sz="2600" dirty="0" smtClean="0">
              <a:solidFill>
                <a:schemeClr val="tx1">
                  <a:lumMod val="85000"/>
                  <a:lumOff val="15000"/>
                </a:schemeClr>
              </a:solidFill>
              <a:latin typeface=""/>
              <a:ea typeface="Lyon Text Semibold" charset="0"/>
              <a:cs typeface="Lyon Text Semibold" charset="0"/>
            </a:endParaRPr>
          </a:p>
          <a:p>
            <a:pPr marL="914400" lvl="1" indent="-457200">
              <a:spcAft>
                <a:spcPts val="1200"/>
              </a:spcAft>
              <a:buFont typeface="Arial"/>
              <a:buChar char="•"/>
            </a:pPr>
            <a:r>
              <a:rPr lang="en-US" sz="2600" dirty="0" smtClean="0">
                <a:solidFill>
                  <a:schemeClr val="accent2">
                    <a:lumMod val="75000"/>
                  </a:schemeClr>
                </a:solidFill>
                <a:latin typeface=""/>
                <a:ea typeface="Lyon Text Semibold" charset="0"/>
                <a:cs typeface="Lyon Text Semibold" charset="0"/>
              </a:rPr>
              <a:t>Part of teaching/learning continuum</a:t>
            </a:r>
          </a:p>
          <a:p>
            <a:pPr marL="914400" lvl="1" indent="-457200">
              <a:spcAft>
                <a:spcPts val="1200"/>
              </a:spcAft>
              <a:buFont typeface="Arial"/>
              <a:buChar char="•"/>
            </a:pPr>
            <a:r>
              <a:rPr lang="en-US" sz="2600" dirty="0" smtClean="0">
                <a:solidFill>
                  <a:schemeClr val="accent2">
                    <a:lumMod val="75000"/>
                  </a:schemeClr>
                </a:solidFill>
                <a:latin typeface=""/>
                <a:ea typeface="Lyon Text Semibold" charset="0"/>
                <a:cs typeface="Lyon Text Semibold" charset="0"/>
              </a:rPr>
              <a:t>Library experts facilitate, develop, deliver, assess</a:t>
            </a:r>
          </a:p>
          <a:p>
            <a:pPr marL="914400" lvl="1" indent="-457200">
              <a:spcAft>
                <a:spcPts val="1200"/>
              </a:spcAft>
              <a:buFont typeface="Arial"/>
              <a:buChar char="•"/>
            </a:pPr>
            <a:r>
              <a:rPr lang="en-US" sz="2600" dirty="0" smtClean="0">
                <a:solidFill>
                  <a:schemeClr val="accent2">
                    <a:lumMod val="75000"/>
                  </a:schemeClr>
                </a:solidFill>
                <a:latin typeface=""/>
                <a:ea typeface="Lyon Text Semibold" charset="0"/>
                <a:cs typeface="Lyon Text Semibold" charset="0"/>
              </a:rPr>
              <a:t>Deep engagement with research is natural fit</a:t>
            </a:r>
          </a:p>
          <a:p>
            <a:r>
              <a:rPr lang="en-US" sz="2600" dirty="0" smtClean="0">
                <a:solidFill>
                  <a:schemeClr val="tx1">
                    <a:lumMod val="85000"/>
                    <a:lumOff val="15000"/>
                  </a:schemeClr>
                </a:solidFill>
                <a:latin typeface="Helvetica"/>
                <a:cs typeface="Helvetica"/>
              </a:rPr>
              <a:t> </a:t>
            </a:r>
          </a:p>
          <a:p>
            <a:pPr marL="457200" indent="-457200">
              <a:spcAft>
                <a:spcPts val="1200"/>
              </a:spcAft>
            </a:pPr>
            <a:endParaRPr lang="en-US" sz="2600" dirty="0" smtClean="0">
              <a:solidFill>
                <a:schemeClr val="tx1">
                  <a:lumMod val="85000"/>
                  <a:lumOff val="15000"/>
                </a:schemeClr>
              </a:solidFill>
              <a:latin typeface=""/>
              <a:ea typeface="Lyon Text Semibold" charset="0"/>
              <a:cs typeface="Lyon Text Semibold" charset="0"/>
            </a:endParaRPr>
          </a:p>
          <a:p>
            <a:pPr marL="457200" indent="-457200">
              <a:spcAft>
                <a:spcPts val="1200"/>
              </a:spcAft>
            </a:pPr>
            <a:endParaRPr lang="en-US" sz="2600" dirty="0" smtClean="0">
              <a:solidFill>
                <a:schemeClr val="tx1">
                  <a:lumMod val="85000"/>
                  <a:lumOff val="15000"/>
                </a:schemeClr>
              </a:solidFill>
              <a:latin typeface=""/>
              <a:ea typeface="Lyon Text Semibold" charset="0"/>
              <a:cs typeface="Lyon Text Semibold" charset="0"/>
            </a:endParaRPr>
          </a:p>
          <a:p>
            <a:pPr marL="457200" indent="-457200">
              <a:spcAft>
                <a:spcPts val="1200"/>
              </a:spcAft>
            </a:pPr>
            <a:endParaRPr lang="en-US" sz="2000" dirty="0" smtClean="0">
              <a:solidFill>
                <a:schemeClr val="tx1">
                  <a:lumMod val="85000"/>
                  <a:lumOff val="15000"/>
                </a:schemeClr>
              </a:solidFill>
              <a:latin typeface="Helvetica"/>
              <a:ea typeface="Lyon Text Semibold" charset="0"/>
              <a:cs typeface="Helvetica"/>
            </a:endParaRPr>
          </a:p>
          <a:p>
            <a:pPr marL="457200" indent="-457200">
              <a:spcAft>
                <a:spcPts val="1200"/>
              </a:spcAft>
            </a:pPr>
            <a:endParaRPr lang="en-US" sz="2000" dirty="0" smtClean="0">
              <a:solidFill>
                <a:schemeClr val="tx1">
                  <a:lumMod val="85000"/>
                  <a:lumOff val="15000"/>
                </a:schemeClr>
              </a:solidFill>
              <a:latin typeface="Helvetica"/>
              <a:ea typeface="Lyon Text Semibold" charset="0"/>
              <a:cs typeface="Helvetica"/>
            </a:endParaRPr>
          </a:p>
          <a:p>
            <a:pPr marL="457200" indent="-457200">
              <a:spcAft>
                <a:spcPts val="1200"/>
              </a:spcAft>
            </a:pPr>
            <a:endParaRPr lang="en-US" sz="2000" dirty="0" smtClean="0">
              <a:solidFill>
                <a:schemeClr val="tx1">
                  <a:lumMod val="85000"/>
                  <a:lumOff val="15000"/>
                </a:schemeClr>
              </a:solidFill>
              <a:latin typeface="Helvetica"/>
              <a:ea typeface="Lyon Text Semibold" charset="0"/>
              <a:cs typeface="Helvetica"/>
            </a:endParaRPr>
          </a:p>
        </p:txBody>
      </p:sp>
      <p:sp>
        <p:nvSpPr>
          <p:cNvPr id="6" name="Rectangle 5"/>
          <p:cNvSpPr/>
          <p:nvPr/>
        </p:nvSpPr>
        <p:spPr>
          <a:xfrm>
            <a:off x="4508500" y="6484034"/>
            <a:ext cx="4572000" cy="646331"/>
          </a:xfrm>
          <a:prstGeom prst="rect">
            <a:avLst/>
          </a:prstGeom>
        </p:spPr>
        <p:txBody>
          <a:bodyPr>
            <a:spAutoFit/>
          </a:bodyPr>
          <a:lstStyle/>
          <a:p>
            <a:pPr marL="457200" indent="-457200" algn="r">
              <a:spcAft>
                <a:spcPts val="1200"/>
              </a:spcAft>
            </a:pPr>
            <a:r>
              <a:rPr lang="en-US" dirty="0" err="1" smtClean="0">
                <a:solidFill>
                  <a:srgbClr val="7F7F7F"/>
                </a:solidFill>
                <a:latin typeface="Helvetica"/>
                <a:ea typeface="Lyon Text Semibold" charset="0"/>
                <a:cs typeface="Helvetica"/>
              </a:rPr>
              <a:t>Jaguszewski</a:t>
            </a:r>
            <a:r>
              <a:rPr lang="en-US" dirty="0" smtClean="0">
                <a:solidFill>
                  <a:srgbClr val="7F7F7F"/>
                </a:solidFill>
                <a:latin typeface="Helvetica"/>
                <a:ea typeface="Lyon Text Semibold" charset="0"/>
                <a:cs typeface="Helvetica"/>
              </a:rPr>
              <a:t> &amp; Williams, 2013 							 		 </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8284335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7206</TotalTime>
  <Words>7203</Words>
  <Application>Microsoft Macintosh PowerPoint</Application>
  <PresentationFormat>On-screen Show (4:3)</PresentationFormat>
  <Paragraphs>738</Paragraphs>
  <Slides>42</Slides>
  <Notes>38</Notes>
  <HiddenSlides>0</HiddenSlides>
  <MMClips>0</MMClips>
  <ScaleCrop>false</ScaleCrop>
  <HeadingPairs>
    <vt:vector size="4" baseType="variant">
      <vt:variant>
        <vt:lpstr>Design Template</vt:lpstr>
      </vt:variant>
      <vt:variant>
        <vt:i4>1</vt:i4>
      </vt:variant>
      <vt:variant>
        <vt:lpstr>Slide Titles</vt:lpstr>
      </vt:variant>
      <vt:variant>
        <vt:i4>42</vt:i4>
      </vt:variant>
    </vt:vector>
  </HeadingPairs>
  <TitlesOfParts>
    <vt:vector size="4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vector>
  </TitlesOfParts>
  <Company>Weill-Cornell Medicla College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Danielle  Robinson</dc:creator>
  <cp:lastModifiedBy>Danielle  Robinson</cp:lastModifiedBy>
  <cp:revision>74</cp:revision>
  <dcterms:created xsi:type="dcterms:W3CDTF">2016-03-17T14:55:33Z</dcterms:created>
  <dcterms:modified xsi:type="dcterms:W3CDTF">2016-03-17T14:59:25Z</dcterms:modified>
</cp:coreProperties>
</file>